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notesSlides/notesSlide18.xml" ContentType="application/vnd.openxmlformats-officedocument.presentationml.notesSlide+xml"/>
  <Override PartName="/ppt/charts/chart8.xml" ContentType="application/vnd.openxmlformats-officedocument.drawingml.chart+xml"/>
  <Override PartName="/ppt/drawings/drawing6.xml" ContentType="application/vnd.openxmlformats-officedocument.drawingml.chartshape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24"/>
  </p:notesMasterIdLst>
  <p:sldIdLst>
    <p:sldId id="272" r:id="rId2"/>
    <p:sldId id="288" r:id="rId3"/>
    <p:sldId id="320" r:id="rId4"/>
    <p:sldId id="290" r:id="rId5"/>
    <p:sldId id="329" r:id="rId6"/>
    <p:sldId id="265" r:id="rId7"/>
    <p:sldId id="287" r:id="rId8"/>
    <p:sldId id="326" r:id="rId9"/>
    <p:sldId id="327" r:id="rId10"/>
    <p:sldId id="278" r:id="rId11"/>
    <p:sldId id="322" r:id="rId12"/>
    <p:sldId id="293" r:id="rId13"/>
    <p:sldId id="289" r:id="rId14"/>
    <p:sldId id="296" r:id="rId15"/>
    <p:sldId id="297" r:id="rId16"/>
    <p:sldId id="298" r:id="rId17"/>
    <p:sldId id="299" r:id="rId18"/>
    <p:sldId id="328" r:id="rId19"/>
    <p:sldId id="301" r:id="rId20"/>
    <p:sldId id="302" r:id="rId21"/>
    <p:sldId id="285" r:id="rId22"/>
    <p:sldId id="30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44" userDrawn="1">
          <p15:clr>
            <a:srgbClr val="A4A3A4"/>
          </p15:clr>
        </p15:guide>
        <p15:guide id="3" orient="horz" pos="504" userDrawn="1">
          <p15:clr>
            <a:srgbClr val="A4A3A4"/>
          </p15:clr>
        </p15:guide>
        <p15:guide id="7" orient="horz" pos="3504" userDrawn="1">
          <p15:clr>
            <a:srgbClr val="A4A3A4"/>
          </p15:clr>
        </p15:guide>
        <p15:guide id="8" pos="3840" userDrawn="1">
          <p15:clr>
            <a:srgbClr val="A4A3A4"/>
          </p15:clr>
        </p15:guide>
        <p15:guide id="10" orient="horz" pos="2280" userDrawn="1">
          <p15:clr>
            <a:srgbClr val="A4A3A4"/>
          </p15:clr>
        </p15:guide>
        <p15:guide id="11" pos="69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O. Moore" initials="ROM" lastIdx="3" clrIdx="0">
    <p:extLst>
      <p:ext uri="{19B8F6BF-5375-455C-9EA6-DF929625EA0E}">
        <p15:presenceInfo xmlns:p15="http://schemas.microsoft.com/office/powerpoint/2012/main" userId="S::moore@siam.org::5fc98214-44f9-4536-9918-ef867a06af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6C2A"/>
    <a:srgbClr val="404040"/>
    <a:srgbClr val="E02D21"/>
    <a:srgbClr val="84C0BB"/>
    <a:srgbClr val="6A3895"/>
    <a:srgbClr val="FCFCFC"/>
    <a:srgbClr val="FBCD2C"/>
    <a:srgbClr val="D05400"/>
    <a:srgbClr val="FF66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86701" autoAdjust="0"/>
  </p:normalViewPr>
  <p:slideViewPr>
    <p:cSldViewPr snapToGrid="0">
      <p:cViewPr varScale="1">
        <p:scale>
          <a:sx n="99" d="100"/>
          <a:sy n="99" d="100"/>
        </p:scale>
        <p:origin x="810" y="78"/>
      </p:cViewPr>
      <p:guideLst>
        <p:guide pos="744"/>
        <p:guide orient="horz" pos="504"/>
        <p:guide orient="horz" pos="3504"/>
        <p:guide pos="3840"/>
        <p:guide orient="horz" pos="2280"/>
        <p:guide pos="6936"/>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5"/>
            </a:solidFill>
            <a:ln w="9525">
              <a:solidFill>
                <a:schemeClr val="bg1"/>
              </a:solidFill>
            </a:ln>
            <a:effectLst/>
          </c:spPr>
          <c:invertIfNegative val="0"/>
          <c:dPt>
            <c:idx val="1"/>
            <c:invertIfNegative val="0"/>
            <c:bubble3D val="0"/>
            <c:extLst>
              <c:ext xmlns:c16="http://schemas.microsoft.com/office/drawing/2014/chart" uri="{C3380CC4-5D6E-409C-BE32-E72D297353CC}">
                <c16:uniqueId val="{00000000-FCA4-44B0-A416-36C541B24D64}"/>
              </c:ext>
            </c:extLst>
          </c:dPt>
          <c:dPt>
            <c:idx val="2"/>
            <c:invertIfNegative val="0"/>
            <c:bubble3D val="0"/>
            <c:extLst>
              <c:ext xmlns:c16="http://schemas.microsoft.com/office/drawing/2014/chart" uri="{C3380CC4-5D6E-409C-BE32-E72D297353CC}">
                <c16:uniqueId val="{00000001-FCA4-44B0-A416-36C541B24D64}"/>
              </c:ext>
            </c:extLst>
          </c:dPt>
          <c:dPt>
            <c:idx val="3"/>
            <c:invertIfNegative val="0"/>
            <c:bubble3D val="0"/>
            <c:extLst>
              <c:ext xmlns:c16="http://schemas.microsoft.com/office/drawing/2014/chart" uri="{C3380CC4-5D6E-409C-BE32-E72D297353CC}">
                <c16:uniqueId val="{00000002-FCA4-44B0-A416-36C541B24D64}"/>
              </c:ext>
            </c:extLst>
          </c:dPt>
          <c:dPt>
            <c:idx val="8"/>
            <c:invertIfNegative val="0"/>
            <c:bubble3D val="0"/>
            <c:extLst>
              <c:ext xmlns:c16="http://schemas.microsoft.com/office/drawing/2014/chart" uri="{C3380CC4-5D6E-409C-BE32-E72D297353CC}">
                <c16:uniqueId val="{00000003-FCA4-44B0-A416-36C541B24D64}"/>
              </c:ext>
            </c:extLst>
          </c:dPt>
          <c:dLbls>
            <c:dLbl>
              <c:idx val="2"/>
              <c:tx>
                <c:rich>
                  <a:bodyPr/>
                  <a:lstStyle/>
                  <a:p>
                    <a:r>
                      <a:rPr lang="en-US" dirty="0"/>
                      <a:t>230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CA4-44B0-A416-36C541B24D6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effectLst/>
                    <a:latin typeface="Arvo" panose="0200000000000000000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Sheet1!$A$6:$A$14</c:f>
              <c:strCache>
                <c:ptCount val="9"/>
                <c:pt idx="0">
                  <c:v>1996, Vancouver, Canada</c:v>
                </c:pt>
                <c:pt idx="1">
                  <c:v>1999, Atlanta, GA</c:v>
                </c:pt>
                <c:pt idx="2">
                  <c:v>2002, Toronto, Canada</c:v>
                </c:pt>
                <c:pt idx="3">
                  <c:v>2005, Stockholm, Sweden</c:v>
                </c:pt>
                <c:pt idx="4">
                  <c:v>2009, Boston, MA</c:v>
                </c:pt>
                <c:pt idx="5">
                  <c:v>2011, Darmstadt, Germany</c:v>
                </c:pt>
                <c:pt idx="6">
                  <c:v>2014, San Diego, CA</c:v>
                </c:pt>
                <c:pt idx="7">
                  <c:v>2017, Vancouver, Canada</c:v>
                </c:pt>
                <c:pt idx="8">
                  <c:v>2021, VIRTUAL</c:v>
                </c:pt>
              </c:strCache>
            </c:strRef>
          </c:cat>
          <c:val>
            <c:numRef>
              <c:f>Sheet1!$B$6:$B$14</c:f>
              <c:numCache>
                <c:formatCode>General</c:formatCode>
                <c:ptCount val="9"/>
                <c:pt idx="0">
                  <c:v>465</c:v>
                </c:pt>
                <c:pt idx="1">
                  <c:v>442</c:v>
                </c:pt>
                <c:pt idx="2">
                  <c:v>397</c:v>
                </c:pt>
                <c:pt idx="3">
                  <c:v>462</c:v>
                </c:pt>
                <c:pt idx="4">
                  <c:v>569</c:v>
                </c:pt>
                <c:pt idx="5">
                  <c:v>620</c:v>
                </c:pt>
                <c:pt idx="6">
                  <c:v>632</c:v>
                </c:pt>
                <c:pt idx="7">
                  <c:v>696</c:v>
                </c:pt>
                <c:pt idx="8">
                  <c:v>573</c:v>
                </c:pt>
              </c:numCache>
            </c:numRef>
          </c:val>
          <c:extLst>
            <c:ext xmlns:c16="http://schemas.microsoft.com/office/drawing/2014/chart" uri="{C3380CC4-5D6E-409C-BE32-E72D297353CC}">
              <c16:uniqueId val="{00000004-FCA4-44B0-A416-36C541B24D64}"/>
            </c:ext>
          </c:extLst>
        </c:ser>
        <c:dLbls>
          <c:showLegendKey val="0"/>
          <c:showVal val="0"/>
          <c:showCatName val="0"/>
          <c:showSerName val="0"/>
          <c:showPercent val="0"/>
          <c:showBubbleSize val="0"/>
        </c:dLbls>
        <c:gapWidth val="100"/>
        <c:overlap val="-24"/>
        <c:axId val="-75306544"/>
        <c:axId val="-75305456"/>
      </c:barChart>
      <c:catAx>
        <c:axId val="-75306544"/>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ontserrat" panose="00000500000000000000"/>
                <a:ea typeface="+mn-ea"/>
                <a:cs typeface="+mn-cs"/>
              </a:defRPr>
            </a:pPr>
            <a:endParaRPr lang="en-US"/>
          </a:p>
        </c:txPr>
        <c:crossAx val="-75305456"/>
        <c:crosses val="autoZero"/>
        <c:auto val="1"/>
        <c:lblAlgn val="ctr"/>
        <c:lblOffset val="100"/>
        <c:noMultiLvlLbl val="0"/>
      </c:catAx>
      <c:valAx>
        <c:axId val="-7530545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Montserrat" panose="00000500000000000000"/>
                <a:ea typeface="+mn-ea"/>
                <a:cs typeface="+mn-cs"/>
              </a:defRPr>
            </a:pPr>
            <a:endParaRPr lang="en-US"/>
          </a:p>
        </c:txPr>
        <c:crossAx val="-75306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33330880368932E-2"/>
          <c:y val="3.2535348404030141E-2"/>
          <c:w val="0.9161174479358305"/>
          <c:h val="0.85164041994750661"/>
        </c:manualLayout>
      </c:layout>
      <c:barChart>
        <c:barDir val="col"/>
        <c:grouping val="stacked"/>
        <c:varyColors val="0"/>
        <c:ser>
          <c:idx val="0"/>
          <c:order val="0"/>
          <c:tx>
            <c:strRef>
              <c:f>Sheet1!$B$1</c:f>
              <c:strCache>
                <c:ptCount val="1"/>
                <c:pt idx="0">
                  <c:v>Nonstudent</c:v>
                </c:pt>
              </c:strCache>
            </c:strRef>
          </c:tx>
          <c:spPr>
            <a:solidFill>
              <a:schemeClr val="accent1"/>
            </a:solidFill>
            <a:ln w="9525">
              <a:solidFill>
                <a:schemeClr val="bg1"/>
              </a:solidFill>
            </a:ln>
            <a:effectLst/>
          </c:spPr>
          <c:invertIfNegative val="0"/>
          <c:cat>
            <c:strRef>
              <c:f>Sheet1!$A$2:$A$23</c:f>
              <c:strCache>
                <c:ptCount val="22"/>
                <c:pt idx="0">
                  <c:v>CSE</c:v>
                </c:pt>
                <c:pt idx="1">
                  <c:v>DATA</c:v>
                </c:pt>
                <c:pt idx="2">
                  <c:v>OPT</c:v>
                </c:pt>
                <c:pt idx="3">
                  <c:v>DS</c:v>
                </c:pt>
                <c:pt idx="4">
                  <c:v>APDE</c:v>
                </c:pt>
                <c:pt idx="5">
                  <c:v>LS</c:v>
                </c:pt>
                <c:pt idx="6">
                  <c:v>UQ</c:v>
                </c:pt>
                <c:pt idx="7">
                  <c:v>LA</c:v>
                </c:pt>
                <c:pt idx="8">
                  <c:v>SC</c:v>
                </c:pt>
                <c:pt idx="9">
                  <c:v>FME</c:v>
                </c:pt>
                <c:pt idx="10">
                  <c:v>ED</c:v>
                </c:pt>
                <c:pt idx="11">
                  <c:v>CST</c:v>
                </c:pt>
                <c:pt idx="12">
                  <c:v>IS</c:v>
                </c:pt>
                <c:pt idx="13">
                  <c:v>DM</c:v>
                </c:pt>
                <c:pt idx="14">
                  <c:v>ACDA</c:v>
                </c:pt>
                <c:pt idx="15">
                  <c:v>AG</c:v>
                </c:pt>
                <c:pt idx="16">
                  <c:v>MPE</c:v>
                </c:pt>
                <c:pt idx="17">
                  <c:v>GS</c:v>
                </c:pt>
                <c:pt idx="18">
                  <c:v>MS</c:v>
                </c:pt>
                <c:pt idx="19">
                  <c:v>NL</c:v>
                </c:pt>
                <c:pt idx="20">
                  <c:v>OPSF</c:v>
                </c:pt>
                <c:pt idx="21">
                  <c:v>GD</c:v>
                </c:pt>
              </c:strCache>
            </c:strRef>
          </c:cat>
          <c:val>
            <c:numRef>
              <c:f>Sheet1!$B$2:$B$23</c:f>
              <c:numCache>
                <c:formatCode>General</c:formatCode>
                <c:ptCount val="22"/>
                <c:pt idx="0">
                  <c:v>1324</c:v>
                </c:pt>
                <c:pt idx="1">
                  <c:v>652</c:v>
                </c:pt>
                <c:pt idx="2">
                  <c:v>628</c:v>
                </c:pt>
                <c:pt idx="3">
                  <c:v>716</c:v>
                </c:pt>
                <c:pt idx="4">
                  <c:v>356</c:v>
                </c:pt>
                <c:pt idx="5">
                  <c:v>475</c:v>
                </c:pt>
                <c:pt idx="6">
                  <c:v>454</c:v>
                </c:pt>
                <c:pt idx="7">
                  <c:v>414</c:v>
                </c:pt>
                <c:pt idx="8">
                  <c:v>422</c:v>
                </c:pt>
                <c:pt idx="9">
                  <c:v>273</c:v>
                </c:pt>
                <c:pt idx="10">
                  <c:v>221</c:v>
                </c:pt>
                <c:pt idx="11">
                  <c:v>329</c:v>
                </c:pt>
                <c:pt idx="12">
                  <c:v>332</c:v>
                </c:pt>
                <c:pt idx="13">
                  <c:v>266</c:v>
                </c:pt>
                <c:pt idx="14">
                  <c:v>153</c:v>
                </c:pt>
                <c:pt idx="15">
                  <c:v>237</c:v>
                </c:pt>
                <c:pt idx="16">
                  <c:v>190</c:v>
                </c:pt>
                <c:pt idx="17">
                  <c:v>283</c:v>
                </c:pt>
                <c:pt idx="18">
                  <c:v>189</c:v>
                </c:pt>
                <c:pt idx="19">
                  <c:v>194</c:v>
                </c:pt>
                <c:pt idx="20">
                  <c:v>105</c:v>
                </c:pt>
                <c:pt idx="21">
                  <c:v>89</c:v>
                </c:pt>
              </c:numCache>
            </c:numRef>
          </c:val>
          <c:extLst>
            <c:ext xmlns:c16="http://schemas.microsoft.com/office/drawing/2014/chart" uri="{C3380CC4-5D6E-409C-BE32-E72D297353CC}">
              <c16:uniqueId val="{00000000-3370-4F36-80DC-324F2BB4F9E9}"/>
            </c:ext>
          </c:extLst>
        </c:ser>
        <c:ser>
          <c:idx val="1"/>
          <c:order val="1"/>
          <c:tx>
            <c:strRef>
              <c:f>Sheet1!$C$1</c:f>
              <c:strCache>
                <c:ptCount val="1"/>
                <c:pt idx="0">
                  <c:v>Student</c:v>
                </c:pt>
              </c:strCache>
            </c:strRef>
          </c:tx>
          <c:spPr>
            <a:solidFill>
              <a:schemeClr val="accent5"/>
            </a:solidFill>
            <a:ln w="9525">
              <a:solidFill>
                <a:schemeClr val="bg1"/>
              </a:solidFill>
            </a:ln>
            <a:effectLst/>
          </c:spPr>
          <c:invertIfNegative val="0"/>
          <c:cat>
            <c:strRef>
              <c:f>Sheet1!$A$2:$A$23</c:f>
              <c:strCache>
                <c:ptCount val="22"/>
                <c:pt idx="0">
                  <c:v>CSE</c:v>
                </c:pt>
                <c:pt idx="1">
                  <c:v>DATA</c:v>
                </c:pt>
                <c:pt idx="2">
                  <c:v>OPT</c:v>
                </c:pt>
                <c:pt idx="3">
                  <c:v>DS</c:v>
                </c:pt>
                <c:pt idx="4">
                  <c:v>APDE</c:v>
                </c:pt>
                <c:pt idx="5">
                  <c:v>LS</c:v>
                </c:pt>
                <c:pt idx="6">
                  <c:v>UQ</c:v>
                </c:pt>
                <c:pt idx="7">
                  <c:v>LA</c:v>
                </c:pt>
                <c:pt idx="8">
                  <c:v>SC</c:v>
                </c:pt>
                <c:pt idx="9">
                  <c:v>FME</c:v>
                </c:pt>
                <c:pt idx="10">
                  <c:v>ED</c:v>
                </c:pt>
                <c:pt idx="11">
                  <c:v>CST</c:v>
                </c:pt>
                <c:pt idx="12">
                  <c:v>IS</c:v>
                </c:pt>
                <c:pt idx="13">
                  <c:v>DM</c:v>
                </c:pt>
                <c:pt idx="14">
                  <c:v>ACDA</c:v>
                </c:pt>
                <c:pt idx="15">
                  <c:v>AG</c:v>
                </c:pt>
                <c:pt idx="16">
                  <c:v>MPE</c:v>
                </c:pt>
                <c:pt idx="17">
                  <c:v>GS</c:v>
                </c:pt>
                <c:pt idx="18">
                  <c:v>MS</c:v>
                </c:pt>
                <c:pt idx="19">
                  <c:v>NL</c:v>
                </c:pt>
                <c:pt idx="20">
                  <c:v>OPSF</c:v>
                </c:pt>
                <c:pt idx="21">
                  <c:v>GD</c:v>
                </c:pt>
              </c:strCache>
            </c:strRef>
          </c:cat>
          <c:val>
            <c:numRef>
              <c:f>Sheet1!$C$2:$C$23</c:f>
              <c:numCache>
                <c:formatCode>General</c:formatCode>
                <c:ptCount val="22"/>
                <c:pt idx="0">
                  <c:v>1074</c:v>
                </c:pt>
                <c:pt idx="1">
                  <c:v>1115</c:v>
                </c:pt>
                <c:pt idx="2">
                  <c:v>658</c:v>
                </c:pt>
                <c:pt idx="3">
                  <c:v>517</c:v>
                </c:pt>
                <c:pt idx="4">
                  <c:v>492</c:v>
                </c:pt>
                <c:pt idx="5">
                  <c:v>319</c:v>
                </c:pt>
                <c:pt idx="6">
                  <c:v>287</c:v>
                </c:pt>
                <c:pt idx="7">
                  <c:v>308</c:v>
                </c:pt>
                <c:pt idx="8">
                  <c:v>244</c:v>
                </c:pt>
                <c:pt idx="9">
                  <c:v>363</c:v>
                </c:pt>
                <c:pt idx="10">
                  <c:v>371</c:v>
                </c:pt>
                <c:pt idx="11">
                  <c:v>259</c:v>
                </c:pt>
                <c:pt idx="12">
                  <c:v>182</c:v>
                </c:pt>
                <c:pt idx="13">
                  <c:v>173</c:v>
                </c:pt>
                <c:pt idx="14">
                  <c:v>284</c:v>
                </c:pt>
                <c:pt idx="15">
                  <c:v>170</c:v>
                </c:pt>
                <c:pt idx="16">
                  <c:v>215</c:v>
                </c:pt>
                <c:pt idx="17">
                  <c:v>113</c:v>
                </c:pt>
                <c:pt idx="18">
                  <c:v>108</c:v>
                </c:pt>
                <c:pt idx="19">
                  <c:v>101</c:v>
                </c:pt>
                <c:pt idx="20">
                  <c:v>34</c:v>
                </c:pt>
                <c:pt idx="21">
                  <c:v>27</c:v>
                </c:pt>
              </c:numCache>
            </c:numRef>
          </c:val>
          <c:extLst>
            <c:ext xmlns:c16="http://schemas.microsoft.com/office/drawing/2014/chart" uri="{C3380CC4-5D6E-409C-BE32-E72D297353CC}">
              <c16:uniqueId val="{00000001-3370-4F36-80DC-324F2BB4F9E9}"/>
            </c:ext>
          </c:extLst>
        </c:ser>
        <c:dLbls>
          <c:showLegendKey val="0"/>
          <c:showVal val="0"/>
          <c:showCatName val="0"/>
          <c:showSerName val="0"/>
          <c:showPercent val="0"/>
          <c:showBubbleSize val="0"/>
        </c:dLbls>
        <c:gapWidth val="69"/>
        <c:overlap val="100"/>
        <c:axId val="-166909088"/>
        <c:axId val="-166912896"/>
      </c:barChart>
      <c:catAx>
        <c:axId val="-16690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anose="00000500000000000000"/>
                <a:ea typeface="+mn-ea"/>
                <a:cs typeface="+mn-cs"/>
              </a:defRPr>
            </a:pPr>
            <a:endParaRPr lang="en-US"/>
          </a:p>
        </c:txPr>
        <c:crossAx val="-166912896"/>
        <c:crosses val="autoZero"/>
        <c:auto val="0"/>
        <c:lblAlgn val="ctr"/>
        <c:lblOffset val="100"/>
        <c:noMultiLvlLbl val="0"/>
      </c:catAx>
      <c:valAx>
        <c:axId val="-166912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anose="00000500000000000000"/>
                <a:ea typeface="+mn-ea"/>
                <a:cs typeface="+mn-cs"/>
              </a:defRPr>
            </a:pPr>
            <a:endParaRPr lang="en-US"/>
          </a:p>
        </c:txPr>
        <c:crossAx val="-1669090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rgbClr val="404040"/>
                </a:solidFill>
                <a:latin typeface="Montserrat" panose="00000500000000000000"/>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rgbClr val="404040"/>
                </a:solidFill>
                <a:latin typeface="Montserrat" panose="00000500000000000000"/>
                <a:ea typeface="+mn-ea"/>
                <a:cs typeface="+mn-cs"/>
              </a:defRPr>
            </a:pPr>
            <a:endParaRPr lang="en-US"/>
          </a:p>
        </c:txPr>
      </c:legendEntry>
      <c:layout>
        <c:manualLayout>
          <c:xMode val="edge"/>
          <c:yMode val="edge"/>
          <c:x val="0.465383030392229"/>
          <c:y val="8.5015125227990637E-2"/>
          <c:w val="0.30912780505671539"/>
          <c:h val="5.73266227147163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ontserrat" panose="0000050000000000000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78146650587605E-2"/>
          <c:y val="1.667877589931659E-2"/>
          <c:w val="0.94614562876739794"/>
          <c:h val="0.92865316517382013"/>
        </c:manualLayout>
      </c:layout>
      <c:lineChart>
        <c:grouping val="standard"/>
        <c:varyColors val="0"/>
        <c:ser>
          <c:idx val="1"/>
          <c:order val="0"/>
          <c:tx>
            <c:strRef>
              <c:f>NWCS!$A$2</c:f>
              <c:strCache>
                <c:ptCount val="1"/>
                <c:pt idx="0">
                  <c:v>Nonstudent members</c:v>
                </c:pt>
              </c:strCache>
            </c:strRef>
          </c:tx>
          <c:spPr>
            <a:ln w="34925" cap="rnd">
              <a:solidFill>
                <a:schemeClr val="accent3"/>
              </a:solidFill>
              <a:round/>
            </a:ln>
            <a:effectLst/>
          </c:spPr>
          <c:marker>
            <c:symbol val="none"/>
          </c:marker>
          <c:dLbls>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F8-40CB-827F-5F1B008F55D7}"/>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F8-40CB-827F-5F1B008F55D7}"/>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F8-40CB-827F-5F1B008F55D7}"/>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F8-40CB-827F-5F1B008F55D7}"/>
                </c:ext>
              </c:extLst>
            </c:dLbl>
            <c:dLbl>
              <c:idx val="19"/>
              <c:layout>
                <c:manualLayout>
                  <c:x val="-2.6787772033517367E-2"/>
                  <c:y val="4.0104210434472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F8-40CB-827F-5F1B008F55D7}"/>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solidFill>
                    <a:effectLst/>
                    <a:latin typeface="Arvo" panose="0200000000000000000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NWCS!$B$1:$V$1</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NWCS!$B$2:$V$2</c:f>
              <c:numCache>
                <c:formatCode>General</c:formatCode>
                <c:ptCount val="21"/>
                <c:pt idx="0">
                  <c:v>493</c:v>
                </c:pt>
                <c:pt idx="1">
                  <c:v>427</c:v>
                </c:pt>
                <c:pt idx="2">
                  <c:v>431</c:v>
                </c:pt>
                <c:pt idx="3">
                  <c:v>479</c:v>
                </c:pt>
                <c:pt idx="4">
                  <c:v>491</c:v>
                </c:pt>
                <c:pt idx="5">
                  <c:v>523</c:v>
                </c:pt>
                <c:pt idx="6">
                  <c:v>593</c:v>
                </c:pt>
                <c:pt idx="7">
                  <c:v>598</c:v>
                </c:pt>
                <c:pt idx="8">
                  <c:v>602</c:v>
                </c:pt>
                <c:pt idx="9">
                  <c:v>611</c:v>
                </c:pt>
                <c:pt idx="10">
                  <c:v>574</c:v>
                </c:pt>
                <c:pt idx="11">
                  <c:v>585</c:v>
                </c:pt>
                <c:pt idx="12">
                  <c:v>575</c:v>
                </c:pt>
                <c:pt idx="13">
                  <c:v>553</c:v>
                </c:pt>
                <c:pt idx="14">
                  <c:v>597</c:v>
                </c:pt>
                <c:pt idx="15">
                  <c:v>589</c:v>
                </c:pt>
                <c:pt idx="16">
                  <c:v>556</c:v>
                </c:pt>
                <c:pt idx="17">
                  <c:v>564</c:v>
                </c:pt>
                <c:pt idx="18">
                  <c:v>626</c:v>
                </c:pt>
                <c:pt idx="19">
                  <c:v>628</c:v>
                </c:pt>
                <c:pt idx="20">
                  <c:v>576</c:v>
                </c:pt>
              </c:numCache>
            </c:numRef>
          </c:val>
          <c:smooth val="0"/>
          <c:extLst>
            <c:ext xmlns:c16="http://schemas.microsoft.com/office/drawing/2014/chart" uri="{C3380CC4-5D6E-409C-BE32-E72D297353CC}">
              <c16:uniqueId val="{00000005-47F8-40CB-827F-5F1B008F55D7}"/>
            </c:ext>
          </c:extLst>
        </c:ser>
        <c:ser>
          <c:idx val="2"/>
          <c:order val="1"/>
          <c:tx>
            <c:strRef>
              <c:f>NWCS!$A$3</c:f>
              <c:strCache>
                <c:ptCount val="1"/>
                <c:pt idx="0">
                  <c:v>Student members</c:v>
                </c:pt>
              </c:strCache>
            </c:strRef>
          </c:tx>
          <c:spPr>
            <a:ln w="34925" cap="rnd">
              <a:solidFill>
                <a:schemeClr val="accent2"/>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F8-40CB-827F-5F1B008F55D7}"/>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F8-40CB-827F-5F1B008F55D7}"/>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F8-40CB-827F-5F1B008F55D7}"/>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F8-40CB-827F-5F1B008F55D7}"/>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F8-40CB-827F-5F1B008F55D7}"/>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F8-40CB-827F-5F1B008F55D7}"/>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F8-40CB-827F-5F1B008F55D7}"/>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7F8-40CB-827F-5F1B008F55D7}"/>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F8-40CB-827F-5F1B008F55D7}"/>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F8-40CB-827F-5F1B008F55D7}"/>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7F8-40CB-827F-5F1B008F55D7}"/>
                </c:ext>
              </c:extLst>
            </c:dLbl>
            <c:dLbl>
              <c:idx val="20"/>
              <c:layout>
                <c:manualLayout>
                  <c:x val="-3.1142240998613246E-3"/>
                  <c:y val="2.193835107232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7F8-40CB-827F-5F1B008F55D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effectLst/>
                    <a:latin typeface="Arvo" panose="0200000000000000000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NWCS!$B$1:$V$1</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NWCS!$B$3:$V$3</c:f>
              <c:numCache>
                <c:formatCode>General</c:formatCode>
                <c:ptCount val="21"/>
                <c:pt idx="0">
                  <c:v>109</c:v>
                </c:pt>
                <c:pt idx="1">
                  <c:v>265</c:v>
                </c:pt>
                <c:pt idx="2">
                  <c:v>234</c:v>
                </c:pt>
                <c:pt idx="3">
                  <c:v>269</c:v>
                </c:pt>
                <c:pt idx="4">
                  <c:v>293</c:v>
                </c:pt>
                <c:pt idx="5">
                  <c:v>397</c:v>
                </c:pt>
                <c:pt idx="6">
                  <c:v>545</c:v>
                </c:pt>
                <c:pt idx="7">
                  <c:v>666</c:v>
                </c:pt>
                <c:pt idx="8">
                  <c:v>742</c:v>
                </c:pt>
                <c:pt idx="9">
                  <c:v>771</c:v>
                </c:pt>
                <c:pt idx="10">
                  <c:v>597</c:v>
                </c:pt>
                <c:pt idx="11">
                  <c:v>480</c:v>
                </c:pt>
                <c:pt idx="12">
                  <c:v>386</c:v>
                </c:pt>
                <c:pt idx="13">
                  <c:v>538</c:v>
                </c:pt>
                <c:pt idx="14">
                  <c:v>575</c:v>
                </c:pt>
                <c:pt idx="15">
                  <c:v>783</c:v>
                </c:pt>
                <c:pt idx="16">
                  <c:v>783</c:v>
                </c:pt>
                <c:pt idx="17">
                  <c:v>723</c:v>
                </c:pt>
                <c:pt idx="18">
                  <c:v>755</c:v>
                </c:pt>
                <c:pt idx="19">
                  <c:v>658</c:v>
                </c:pt>
                <c:pt idx="20">
                  <c:v>486</c:v>
                </c:pt>
              </c:numCache>
            </c:numRef>
          </c:val>
          <c:smooth val="0"/>
          <c:extLst>
            <c:ext xmlns:c16="http://schemas.microsoft.com/office/drawing/2014/chart" uri="{C3380CC4-5D6E-409C-BE32-E72D297353CC}">
              <c16:uniqueId val="{00000012-47F8-40CB-827F-5F1B008F55D7}"/>
            </c:ext>
          </c:extLst>
        </c:ser>
        <c:ser>
          <c:idx val="3"/>
          <c:order val="2"/>
          <c:tx>
            <c:strRef>
              <c:f>NWCS!$A$4</c:f>
              <c:strCache>
                <c:ptCount val="1"/>
                <c:pt idx="0">
                  <c:v>Total</c:v>
                </c:pt>
              </c:strCache>
            </c:strRef>
          </c:tx>
          <c:spPr>
            <a:ln w="34925" cap="rnd">
              <a:solidFill>
                <a:schemeClr val="accent4"/>
              </a:solidFill>
              <a:round/>
            </a:ln>
            <a:effectLst/>
          </c:spPr>
          <c:marker>
            <c:symbol val="none"/>
          </c:marker>
          <c:dLbls>
            <c:dLbl>
              <c:idx val="5"/>
              <c:layout>
                <c:manualLayout>
                  <c:x val="-3.376058797033557E-2"/>
                  <c:y val="-4.1597928175296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7F8-40CB-827F-5F1B008F55D7}"/>
                </c:ext>
              </c:extLst>
            </c:dLbl>
            <c:dLbl>
              <c:idx val="6"/>
              <c:layout>
                <c:manualLayout>
                  <c:x val="-3.6219626369346246E-2"/>
                  <c:y val="-3.6491544512185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7F8-40CB-827F-5F1B008F55D7}"/>
                </c:ext>
              </c:extLst>
            </c:dLbl>
            <c:dLbl>
              <c:idx val="10"/>
              <c:layout>
                <c:manualLayout>
                  <c:x val="-2.1336701824601803E-2"/>
                  <c:y val="-3.64915445121856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7F8-40CB-827F-5F1B008F55D7}"/>
                </c:ext>
              </c:extLst>
            </c:dLbl>
            <c:dLbl>
              <c:idx val="14"/>
              <c:layout>
                <c:manualLayout>
                  <c:x val="-4.5690578352365438E-2"/>
                  <c:y val="-4.6704311838406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7F8-40CB-827F-5F1B008F55D7}"/>
                </c:ext>
              </c:extLst>
            </c:dLbl>
            <c:dLbl>
              <c:idx val="20"/>
              <c:layout>
                <c:manualLayout>
                  <c:x val="-2.2423327908647486E-4"/>
                  <c:y val="-5.46574038743379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7F8-40CB-827F-5F1B008F55D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4"/>
                    </a:solidFill>
                    <a:effectLst/>
                    <a:latin typeface="Arvo" panose="0200000000000000000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NWCS!$B$1:$V$1</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NWCS!$B$4:$V$4</c:f>
              <c:numCache>
                <c:formatCode>General</c:formatCode>
                <c:ptCount val="21"/>
                <c:pt idx="0">
                  <c:v>602</c:v>
                </c:pt>
                <c:pt idx="1">
                  <c:v>692</c:v>
                </c:pt>
                <c:pt idx="2">
                  <c:v>665</c:v>
                </c:pt>
                <c:pt idx="3">
                  <c:v>748</c:v>
                </c:pt>
                <c:pt idx="4">
                  <c:v>784</c:v>
                </c:pt>
                <c:pt idx="5">
                  <c:v>920</c:v>
                </c:pt>
                <c:pt idx="6">
                  <c:v>1138</c:v>
                </c:pt>
                <c:pt idx="7">
                  <c:v>1264</c:v>
                </c:pt>
                <c:pt idx="8">
                  <c:v>1344</c:v>
                </c:pt>
                <c:pt idx="9">
                  <c:v>1382</c:v>
                </c:pt>
                <c:pt idx="10">
                  <c:v>1171</c:v>
                </c:pt>
                <c:pt idx="11">
                  <c:v>1065</c:v>
                </c:pt>
                <c:pt idx="12">
                  <c:v>961</c:v>
                </c:pt>
                <c:pt idx="13">
                  <c:v>1091</c:v>
                </c:pt>
                <c:pt idx="14">
                  <c:v>1172</c:v>
                </c:pt>
                <c:pt idx="15">
                  <c:v>1372</c:v>
                </c:pt>
                <c:pt idx="16">
                  <c:v>1339</c:v>
                </c:pt>
                <c:pt idx="17">
                  <c:v>1287</c:v>
                </c:pt>
                <c:pt idx="18">
                  <c:v>1381</c:v>
                </c:pt>
                <c:pt idx="19">
                  <c:v>1286</c:v>
                </c:pt>
                <c:pt idx="20">
                  <c:v>1062</c:v>
                </c:pt>
              </c:numCache>
            </c:numRef>
          </c:val>
          <c:smooth val="0"/>
          <c:extLst>
            <c:ext xmlns:c16="http://schemas.microsoft.com/office/drawing/2014/chart" uri="{C3380CC4-5D6E-409C-BE32-E72D297353CC}">
              <c16:uniqueId val="{00000018-47F8-40CB-827F-5F1B008F55D7}"/>
            </c:ext>
          </c:extLst>
        </c:ser>
        <c:dLbls>
          <c:dLblPos val="ctr"/>
          <c:showLegendKey val="0"/>
          <c:showVal val="1"/>
          <c:showCatName val="0"/>
          <c:showSerName val="0"/>
          <c:showPercent val="0"/>
          <c:showBubbleSize val="0"/>
        </c:dLbls>
        <c:smooth val="0"/>
        <c:axId val="-146803712"/>
        <c:axId val="-146803168"/>
      </c:lineChart>
      <c:dateAx>
        <c:axId val="-146803712"/>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803168"/>
        <c:crosses val="autoZero"/>
        <c:auto val="0"/>
        <c:lblOffset val="100"/>
        <c:baseTimeUnit val="days"/>
      </c:dateAx>
      <c:valAx>
        <c:axId val="-146803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803712"/>
        <c:crosses val="autoZero"/>
        <c:crossBetween val="between"/>
      </c:valAx>
      <c:spPr>
        <a:noFill/>
        <a:ln>
          <a:noFill/>
        </a:ln>
        <a:effectLst/>
      </c:spPr>
    </c:plotArea>
    <c:legend>
      <c:legendPos val="tr"/>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ontserrat" panose="00000500000000000000"/>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ontserrat" panose="00000500000000000000"/>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ontserrat" panose="00000500000000000000"/>
                <a:ea typeface="+mn-ea"/>
                <a:cs typeface="+mn-cs"/>
              </a:defRPr>
            </a:pPr>
            <a:endParaRPr lang="en-US"/>
          </a:p>
        </c:txPr>
      </c:legendEntry>
      <c:layout>
        <c:manualLayout>
          <c:xMode val="edge"/>
          <c:yMode val="edge"/>
          <c:x val="8.0246979262727308E-2"/>
          <c:y val="6.1276603957326717E-2"/>
          <c:w val="0.3041374051216571"/>
          <c:h val="0.1830994381771738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ontserrat" panose="0000050000000000000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35338851874287"/>
          <c:y val="1.6949206550891736E-2"/>
          <c:w val="0.99999999999999989"/>
          <c:h val="0.97175141242937857"/>
        </c:manualLayout>
      </c:layout>
      <c:pieChart>
        <c:varyColors val="1"/>
        <c:ser>
          <c:idx val="0"/>
          <c:order val="0"/>
          <c:tx>
            <c:strRef>
              <c:f>Sheet1!$B$1</c:f>
              <c:strCache>
                <c:ptCount val="1"/>
                <c:pt idx="0">
                  <c:v>Number</c:v>
                </c:pt>
              </c:strCache>
            </c:strRef>
          </c:tx>
          <c:spPr>
            <a:ln w="19050">
              <a:solidFill>
                <a:schemeClr val="bg1"/>
              </a:solidFill>
            </a:ln>
            <a:effectLst/>
          </c:spPr>
          <c:dPt>
            <c:idx val="0"/>
            <c:bubble3D val="0"/>
            <c:spPr>
              <a:solidFill>
                <a:schemeClr val="accent2"/>
              </a:solidFill>
              <a:ln w="19050">
                <a:solidFill>
                  <a:schemeClr val="bg1"/>
                </a:solidFill>
              </a:ln>
              <a:effectLst/>
            </c:spPr>
            <c:extLst>
              <c:ext xmlns:c16="http://schemas.microsoft.com/office/drawing/2014/chart" uri="{C3380CC4-5D6E-409C-BE32-E72D297353CC}">
                <c16:uniqueId val="{00000001-8C7C-4F4F-AAD0-1D98CB539A80}"/>
              </c:ext>
            </c:extLst>
          </c:dPt>
          <c:dPt>
            <c:idx val="1"/>
            <c:bubble3D val="0"/>
            <c:spPr>
              <a:solidFill>
                <a:srgbClr val="98C11D"/>
              </a:solidFill>
              <a:ln w="19050">
                <a:solidFill>
                  <a:schemeClr val="bg1"/>
                </a:solidFill>
              </a:ln>
              <a:effectLst/>
            </c:spPr>
            <c:extLst>
              <c:ext xmlns:c16="http://schemas.microsoft.com/office/drawing/2014/chart" uri="{C3380CC4-5D6E-409C-BE32-E72D297353CC}">
                <c16:uniqueId val="{00000003-8C7C-4F4F-AAD0-1D98CB539A80}"/>
              </c:ext>
            </c:extLst>
          </c:dPt>
          <c:dLbls>
            <c:dLbl>
              <c:idx val="0"/>
              <c:layout>
                <c:manualLayout>
                  <c:x val="-3.2189918567871428E-2"/>
                  <c:y val="0.17268962130208859"/>
                </c:manualLayout>
              </c:layout>
              <c:tx>
                <c:rich>
                  <a:bodyPr rot="0" spcFirstLastPara="1" vertOverflow="ellipsis" vert="horz" wrap="square" lIns="38100" tIns="19050" rIns="38100" bIns="19050" anchor="ctr" anchorCtr="1">
                    <a:noAutofit/>
                  </a:bodyPr>
                  <a:lstStyle/>
                  <a:p>
                    <a:pPr>
                      <a:defRPr sz="1600" b="0" i="0" u="none" strike="noStrike" kern="1200" spc="0" baseline="0">
                        <a:solidFill>
                          <a:schemeClr val="accent1"/>
                        </a:solidFill>
                        <a:effectLst/>
                        <a:latin typeface="Montserrat" panose="00000500000000000000"/>
                        <a:ea typeface="+mn-ea"/>
                        <a:cs typeface="+mn-cs"/>
                      </a:defRPr>
                    </a:pPr>
                    <a:fld id="{A70FA6D4-1C4D-41C2-9205-1CA2EDAAFC30}" type="CATEGORYNAME">
                      <a:rPr lang="en-US" sz="1600">
                        <a:solidFill>
                          <a:srgbClr val="404040"/>
                        </a:solidFill>
                      </a:rPr>
                      <a:pPr>
                        <a:defRPr sz="1600" b="0" i="0" u="none" strike="noStrike" kern="1200" spc="0" baseline="0">
                          <a:solidFill>
                            <a:schemeClr val="accent1"/>
                          </a:solidFill>
                          <a:effectLst/>
                          <a:latin typeface="Montserrat" panose="00000500000000000000"/>
                          <a:ea typeface="+mn-ea"/>
                          <a:cs typeface="+mn-cs"/>
                        </a:defRPr>
                      </a:pPr>
                      <a:t>[CATEGORY NAME]</a:t>
                    </a:fld>
                    <a:r>
                      <a:rPr lang="en-US" sz="1600" baseline="0" dirty="0">
                        <a:solidFill>
                          <a:srgbClr val="404040"/>
                        </a:solidFill>
                      </a:rPr>
                      <a:t>
</a:t>
                    </a:r>
                    <a:fld id="{A93E5BCA-AA35-4FCB-BED6-5ABC84E9D14A}" type="VALUE">
                      <a:rPr lang="en-US" sz="1600" baseline="0">
                        <a:solidFill>
                          <a:srgbClr val="404040"/>
                        </a:solidFill>
                      </a:rPr>
                      <a:pPr>
                        <a:defRPr sz="1600" b="0" i="0" u="none" strike="noStrike" kern="1200" spc="0" baseline="0">
                          <a:solidFill>
                            <a:schemeClr val="accent1"/>
                          </a:solidFill>
                          <a:effectLst/>
                          <a:latin typeface="Montserrat" panose="00000500000000000000"/>
                          <a:ea typeface="+mn-ea"/>
                          <a:cs typeface="+mn-cs"/>
                        </a:defRPr>
                      </a:pPr>
                      <a:t>[VALUE]</a:t>
                    </a:fld>
                    <a:r>
                      <a:rPr lang="en-US" sz="1600" baseline="0" dirty="0">
                        <a:solidFill>
                          <a:srgbClr val="404040"/>
                        </a:solidFill>
                      </a:rPr>
                      <a:t>
</a:t>
                    </a:r>
                    <a:fld id="{5E6A1211-EA40-4F3A-9EA8-0A78E2734039}" type="PERCENTAGE">
                      <a:rPr lang="en-US" sz="1600" baseline="0">
                        <a:solidFill>
                          <a:srgbClr val="404040"/>
                        </a:solidFill>
                      </a:rPr>
                      <a:pPr>
                        <a:defRPr sz="1600" b="0" i="0" u="none" strike="noStrike" kern="1200" spc="0" baseline="0">
                          <a:solidFill>
                            <a:schemeClr val="accent1"/>
                          </a:solidFill>
                          <a:effectLst/>
                          <a:latin typeface="Montserrat" panose="00000500000000000000"/>
                          <a:ea typeface="+mn-ea"/>
                          <a:cs typeface="+mn-cs"/>
                        </a:defRPr>
                      </a:pPr>
                      <a:t>[PERCENTAGE]</a:t>
                    </a:fld>
                    <a:endParaRPr lang="en-US" sz="1600" baseline="0" dirty="0">
                      <a:solidFill>
                        <a:srgbClr val="404040"/>
                      </a:solidFill>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spc="0" baseline="0">
                      <a:solidFill>
                        <a:schemeClr val="accent1"/>
                      </a:solidFill>
                      <a:effectLst/>
                      <a:latin typeface="Montserrat" panose="0000050000000000000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3524971177668208"/>
                      <c:h val="0.28224520663730596"/>
                    </c:manualLayout>
                  </c15:layout>
                  <c15:dlblFieldTable/>
                  <c15:showDataLabelsRange val="0"/>
                </c:ext>
                <c:ext xmlns:c16="http://schemas.microsoft.com/office/drawing/2014/chart" uri="{C3380CC4-5D6E-409C-BE32-E72D297353CC}">
                  <c16:uniqueId val="{00000001-8C7C-4F4F-AAD0-1D98CB539A80}"/>
                </c:ext>
              </c:extLst>
            </c:dLbl>
            <c:dLbl>
              <c:idx val="1"/>
              <c:layout>
                <c:manualLayout>
                  <c:x val="-2.4673710657962634E-2"/>
                  <c:y val="-0.1974106081460151"/>
                </c:manualLayout>
              </c:layout>
              <c:tx>
                <c:rich>
                  <a:bodyPr rot="0" spcFirstLastPara="1" vertOverflow="ellipsis" vert="horz" wrap="square" lIns="38100" tIns="19050" rIns="38100" bIns="19050" anchor="ctr" anchorCtr="1">
                    <a:noAutofit/>
                  </a:bodyPr>
                  <a:lstStyle/>
                  <a:p>
                    <a:pPr>
                      <a:defRPr sz="1600" b="0" i="0" u="none" strike="noStrike" kern="1200" spc="0" baseline="0">
                        <a:solidFill>
                          <a:schemeClr val="accent1"/>
                        </a:solidFill>
                        <a:effectLst/>
                        <a:latin typeface="Montserrat" panose="00000500000000000000"/>
                        <a:ea typeface="+mn-ea"/>
                        <a:cs typeface="+mn-cs"/>
                      </a:defRPr>
                    </a:pPr>
                    <a:fld id="{551DEFA0-7B29-450B-BDCE-8AF5B0FD7142}" type="CATEGORYNAME">
                      <a:rPr lang="en-US" sz="1600" b="0">
                        <a:solidFill>
                          <a:srgbClr val="404040"/>
                        </a:solidFill>
                        <a:effectLst/>
                        <a:latin typeface="Montserrat" panose="00000500000000000000"/>
                      </a:rPr>
                      <a:pPr>
                        <a:defRPr sz="1600" b="0" i="0" u="none" strike="noStrike" kern="1200" spc="0" baseline="0">
                          <a:solidFill>
                            <a:schemeClr val="accent1"/>
                          </a:solidFill>
                          <a:effectLst/>
                          <a:latin typeface="Montserrat" panose="00000500000000000000"/>
                          <a:ea typeface="+mn-ea"/>
                          <a:cs typeface="+mn-cs"/>
                        </a:defRPr>
                      </a:pPr>
                      <a:t>[CATEGORY NAME]</a:t>
                    </a:fld>
                    <a:r>
                      <a:rPr lang="en-US" sz="1600" b="0" baseline="0" dirty="0">
                        <a:effectLst/>
                        <a:latin typeface="Montserrat" panose="00000500000000000000"/>
                      </a:rPr>
                      <a:t>
</a:t>
                    </a:r>
                    <a:fld id="{67FBB723-2D77-40EC-A1E8-C88444FA8CD8}" type="VALUE">
                      <a:rPr lang="en-US" sz="1600" b="0" baseline="0">
                        <a:solidFill>
                          <a:srgbClr val="404040"/>
                        </a:solidFill>
                        <a:effectLst/>
                        <a:latin typeface="Montserrat" panose="00000500000000000000"/>
                      </a:rPr>
                      <a:pPr>
                        <a:defRPr sz="1600" b="0" i="0" u="none" strike="noStrike" kern="1200" spc="0" baseline="0">
                          <a:solidFill>
                            <a:schemeClr val="accent1"/>
                          </a:solidFill>
                          <a:effectLst/>
                          <a:latin typeface="Montserrat" panose="00000500000000000000"/>
                          <a:ea typeface="+mn-ea"/>
                          <a:cs typeface="+mn-cs"/>
                        </a:defRPr>
                      </a:pPr>
                      <a:t>[VALUE]</a:t>
                    </a:fld>
                    <a:r>
                      <a:rPr lang="en-US" sz="1600" b="0" baseline="0" dirty="0">
                        <a:solidFill>
                          <a:srgbClr val="404040"/>
                        </a:solidFill>
                        <a:effectLst/>
                        <a:latin typeface="Montserrat" panose="00000500000000000000"/>
                      </a:rPr>
                      <a:t>
</a:t>
                    </a:r>
                    <a:fld id="{1392C1FC-1396-41E1-BFB3-B7A16FB8B3D2}" type="PERCENTAGE">
                      <a:rPr lang="en-US" sz="1600" b="0" baseline="0">
                        <a:solidFill>
                          <a:srgbClr val="404040"/>
                        </a:solidFill>
                        <a:effectLst/>
                        <a:latin typeface="Montserrat" panose="00000500000000000000"/>
                      </a:rPr>
                      <a:pPr>
                        <a:defRPr sz="1600" b="0" i="0" u="none" strike="noStrike" kern="1200" spc="0" baseline="0">
                          <a:solidFill>
                            <a:schemeClr val="accent1"/>
                          </a:solidFill>
                          <a:effectLst/>
                          <a:latin typeface="Montserrat" panose="00000500000000000000"/>
                          <a:ea typeface="+mn-ea"/>
                          <a:cs typeface="+mn-cs"/>
                        </a:defRPr>
                      </a:pPr>
                      <a:t>[PERCENTAGE]</a:t>
                    </a:fld>
                    <a:endParaRPr lang="en-US" sz="1600" b="0" baseline="0" dirty="0">
                      <a:solidFill>
                        <a:srgbClr val="404040"/>
                      </a:solidFill>
                      <a:effectLst/>
                      <a:latin typeface="Montserrat" panose="00000500000000000000"/>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spc="0" baseline="0">
                      <a:solidFill>
                        <a:schemeClr val="accent1"/>
                      </a:solidFill>
                      <a:effectLst/>
                      <a:latin typeface="Montserrat" panose="0000050000000000000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9170143796128047"/>
                      <c:h val="0.23964491208140559"/>
                    </c:manualLayout>
                  </c15:layout>
                  <c15:dlblFieldTable/>
                  <c15:showDataLabelsRange val="0"/>
                </c:ext>
                <c:ext xmlns:c16="http://schemas.microsoft.com/office/drawing/2014/chart" uri="{C3380CC4-5D6E-409C-BE32-E72D297353CC}">
                  <c16:uniqueId val="{00000003-8C7C-4F4F-AAD0-1D98CB539A8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effectLst/>
                    <a:latin typeface="+mn-lt"/>
                    <a:ea typeface="+mn-ea"/>
                    <a:cs typeface="+mn-cs"/>
                  </a:defRPr>
                </a:pPr>
                <a:endParaRPr lang="en-US"/>
              </a:p>
            </c:txPr>
            <c:dLblPos val="outEnd"/>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Student</c:v>
                </c:pt>
                <c:pt idx="1">
                  <c:v>Nonstudent</c:v>
                </c:pt>
              </c:strCache>
            </c:strRef>
          </c:cat>
          <c:val>
            <c:numRef>
              <c:f>Sheet1!$B$2:$B$3</c:f>
              <c:numCache>
                <c:formatCode>General</c:formatCode>
                <c:ptCount val="2"/>
                <c:pt idx="0">
                  <c:v>576</c:v>
                </c:pt>
                <c:pt idx="1">
                  <c:v>486</c:v>
                </c:pt>
              </c:numCache>
            </c:numRef>
          </c:val>
          <c:extLst>
            <c:ext xmlns:c16="http://schemas.microsoft.com/office/drawing/2014/chart" uri="{C3380CC4-5D6E-409C-BE32-E72D297353CC}">
              <c16:uniqueId val="{00000004-8C7C-4F4F-AAD0-1D98CB539A80}"/>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5098039215685"/>
          <c:y val="9.5744680851063829E-2"/>
          <c:w val="0.74509803921568629"/>
          <c:h val="0.80851063829787229"/>
        </c:manualLayout>
      </c:layout>
      <c:pieChart>
        <c:varyColors val="1"/>
        <c:ser>
          <c:idx val="0"/>
          <c:order val="0"/>
          <c:tx>
            <c:strRef>
              <c:f>Sheet1!$B$1</c:f>
              <c:strCache>
                <c:ptCount val="1"/>
                <c:pt idx="0">
                  <c:v>Non Students</c:v>
                </c:pt>
              </c:strCache>
            </c:strRef>
          </c:tx>
          <c:spPr>
            <a:ln w="19050">
              <a:solidFill>
                <a:schemeClr val="bg1"/>
              </a:solidFill>
            </a:ln>
            <a:effectLst/>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A627-4586-B3E8-68AF2E464536}"/>
              </c:ext>
            </c:extLst>
          </c:dPt>
          <c:dPt>
            <c:idx val="1"/>
            <c:bubble3D val="0"/>
            <c:spPr>
              <a:solidFill>
                <a:schemeClr val="accent2"/>
              </a:solidFill>
              <a:ln w="19050">
                <a:solidFill>
                  <a:schemeClr val="bg1"/>
                </a:solidFill>
              </a:ln>
              <a:effectLst/>
            </c:spPr>
            <c:extLst>
              <c:ext xmlns:c16="http://schemas.microsoft.com/office/drawing/2014/chart" uri="{C3380CC4-5D6E-409C-BE32-E72D297353CC}">
                <c16:uniqueId val="{00000003-A627-4586-B3E8-68AF2E464536}"/>
              </c:ext>
            </c:extLst>
          </c:dPt>
          <c:dPt>
            <c:idx val="2"/>
            <c:bubble3D val="0"/>
            <c:spPr>
              <a:solidFill>
                <a:schemeClr val="accent3"/>
              </a:solidFill>
              <a:ln w="19050">
                <a:solidFill>
                  <a:schemeClr val="bg1"/>
                </a:solidFill>
              </a:ln>
              <a:effectLst/>
            </c:spPr>
            <c:extLst>
              <c:ext xmlns:c16="http://schemas.microsoft.com/office/drawing/2014/chart" uri="{C3380CC4-5D6E-409C-BE32-E72D297353CC}">
                <c16:uniqueId val="{00000005-A627-4586-B3E8-68AF2E464536}"/>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6704-41AE-9B7C-17744759E3C9}"/>
              </c:ext>
            </c:extLst>
          </c:dPt>
          <c:dPt>
            <c:idx val="4"/>
            <c:bubble3D val="0"/>
            <c:spPr>
              <a:solidFill>
                <a:schemeClr val="accent5"/>
              </a:solidFill>
              <a:ln w="19050">
                <a:solidFill>
                  <a:schemeClr val="bg1"/>
                </a:solidFill>
              </a:ln>
              <a:effectLst/>
            </c:spPr>
            <c:extLst>
              <c:ext xmlns:c16="http://schemas.microsoft.com/office/drawing/2014/chart" uri="{C3380CC4-5D6E-409C-BE32-E72D297353CC}">
                <c16:uniqueId val="{00000009-6704-41AE-9B7C-17744759E3C9}"/>
              </c:ext>
            </c:extLst>
          </c:dPt>
          <c:cat>
            <c:strRef>
              <c:f>Sheet1!$A$2:$A$6</c:f>
              <c:strCache>
                <c:ptCount val="5"/>
                <c:pt idx="0">
                  <c:v>Male</c:v>
                </c:pt>
                <c:pt idx="1">
                  <c:v>Female</c:v>
                </c:pt>
                <c:pt idx="2">
                  <c:v>Not Indicated</c:v>
                </c:pt>
                <c:pt idx="3">
                  <c:v>Prefer Not to Identify</c:v>
                </c:pt>
                <c:pt idx="4">
                  <c:v>Non-binary</c:v>
                </c:pt>
              </c:strCache>
            </c:strRef>
          </c:cat>
          <c:val>
            <c:numRef>
              <c:f>Sheet1!$B$2:$B$6</c:f>
              <c:numCache>
                <c:formatCode>General</c:formatCode>
                <c:ptCount val="5"/>
                <c:pt idx="0">
                  <c:v>465</c:v>
                </c:pt>
                <c:pt idx="1">
                  <c:v>86</c:v>
                </c:pt>
                <c:pt idx="2">
                  <c:v>11</c:v>
                </c:pt>
                <c:pt idx="3">
                  <c:v>11</c:v>
                </c:pt>
                <c:pt idx="4">
                  <c:v>3</c:v>
                </c:pt>
              </c:numCache>
            </c:numRef>
          </c:val>
          <c:extLst>
            <c:ext xmlns:c16="http://schemas.microsoft.com/office/drawing/2014/chart" uri="{C3380CC4-5D6E-409C-BE32-E72D297353CC}">
              <c16:uniqueId val="{00000006-A627-4586-B3E8-68AF2E464536}"/>
            </c:ext>
          </c:extLst>
        </c:ser>
        <c:dLbls>
          <c:dLblPos val="outEnd"/>
          <c:showLegendKey val="0"/>
          <c:showVal val="0"/>
          <c:showCatName val="0"/>
          <c:showSerName val="0"/>
          <c:showPercent val="0"/>
          <c:showBubbleSize val="0"/>
          <c:showLeaderLines val="0"/>
        </c:dLbls>
        <c:firstSliceAng val="65"/>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48857431396302"/>
          <c:y val="0.1133414707953798"/>
          <c:w val="0.74183006535947715"/>
          <c:h val="0.80496453900709219"/>
        </c:manualLayout>
      </c:layout>
      <c:pieChart>
        <c:varyColors val="1"/>
        <c:ser>
          <c:idx val="0"/>
          <c:order val="0"/>
          <c:tx>
            <c:strRef>
              <c:f>Sheet1!$B$1</c:f>
              <c:strCache>
                <c:ptCount val="1"/>
                <c:pt idx="0">
                  <c:v>Students</c:v>
                </c:pt>
              </c:strCache>
            </c:strRef>
          </c:tx>
          <c:spPr>
            <a:ln w="19050">
              <a:solidFill>
                <a:schemeClr val="bg1"/>
              </a:solidFill>
            </a:ln>
            <a:effectLst/>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6C71-4B35-AE22-35931DE8DC0D}"/>
              </c:ext>
            </c:extLst>
          </c:dPt>
          <c:dPt>
            <c:idx val="1"/>
            <c:bubble3D val="0"/>
            <c:spPr>
              <a:solidFill>
                <a:schemeClr val="accent2"/>
              </a:solidFill>
              <a:ln w="19050">
                <a:solidFill>
                  <a:schemeClr val="bg1"/>
                </a:solidFill>
              </a:ln>
              <a:effectLst/>
            </c:spPr>
            <c:extLst>
              <c:ext xmlns:c16="http://schemas.microsoft.com/office/drawing/2014/chart" uri="{C3380CC4-5D6E-409C-BE32-E72D297353CC}">
                <c16:uniqueId val="{00000003-6C71-4B35-AE22-35931DE8DC0D}"/>
              </c:ext>
            </c:extLst>
          </c:dPt>
          <c:dPt>
            <c:idx val="2"/>
            <c:bubble3D val="0"/>
            <c:spPr>
              <a:solidFill>
                <a:schemeClr val="accent3"/>
              </a:solidFill>
              <a:ln w="19050">
                <a:solidFill>
                  <a:schemeClr val="bg1"/>
                </a:solidFill>
              </a:ln>
              <a:effectLst/>
            </c:spPr>
            <c:extLst>
              <c:ext xmlns:c16="http://schemas.microsoft.com/office/drawing/2014/chart" uri="{C3380CC4-5D6E-409C-BE32-E72D297353CC}">
                <c16:uniqueId val="{00000005-6C71-4B35-AE22-35931DE8DC0D}"/>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7439-4048-904E-9267B31EA39F}"/>
              </c:ext>
            </c:extLst>
          </c:dPt>
          <c:dPt>
            <c:idx val="4"/>
            <c:bubble3D val="0"/>
            <c:spPr>
              <a:solidFill>
                <a:schemeClr val="accent5"/>
              </a:solidFill>
              <a:ln w="19050">
                <a:solidFill>
                  <a:schemeClr val="bg1"/>
                </a:solidFill>
              </a:ln>
              <a:effectLst/>
            </c:spPr>
            <c:extLst>
              <c:ext xmlns:c16="http://schemas.microsoft.com/office/drawing/2014/chart" uri="{C3380CC4-5D6E-409C-BE32-E72D297353CC}">
                <c16:uniqueId val="{00000009-7439-4048-904E-9267B31EA39F}"/>
              </c:ext>
            </c:extLst>
          </c:dPt>
          <c:cat>
            <c:strRef>
              <c:f>Sheet1!$A$2:$A$6</c:f>
              <c:strCache>
                <c:ptCount val="5"/>
                <c:pt idx="0">
                  <c:v>Male</c:v>
                </c:pt>
                <c:pt idx="1">
                  <c:v>Female</c:v>
                </c:pt>
                <c:pt idx="2">
                  <c:v>Not Indicated</c:v>
                </c:pt>
                <c:pt idx="3">
                  <c:v>Prefer Not to Identify</c:v>
                </c:pt>
                <c:pt idx="4">
                  <c:v>Non Binary</c:v>
                </c:pt>
              </c:strCache>
            </c:strRef>
          </c:cat>
          <c:val>
            <c:numRef>
              <c:f>Sheet1!$B$2:$B$6</c:f>
              <c:numCache>
                <c:formatCode>General</c:formatCode>
                <c:ptCount val="5"/>
                <c:pt idx="0">
                  <c:v>318</c:v>
                </c:pt>
                <c:pt idx="1">
                  <c:v>127</c:v>
                </c:pt>
                <c:pt idx="2">
                  <c:v>30</c:v>
                </c:pt>
                <c:pt idx="3">
                  <c:v>7</c:v>
                </c:pt>
                <c:pt idx="4">
                  <c:v>4</c:v>
                </c:pt>
              </c:numCache>
            </c:numRef>
          </c:val>
          <c:extLst>
            <c:ext xmlns:c16="http://schemas.microsoft.com/office/drawing/2014/chart" uri="{C3380CC4-5D6E-409C-BE32-E72D297353CC}">
              <c16:uniqueId val="{00000006-6C71-4B35-AE22-35931DE8DC0D}"/>
            </c:ext>
          </c:extLst>
        </c:ser>
        <c:dLbls>
          <c:dLblPos val="outEnd"/>
          <c:showLegendKey val="0"/>
          <c:showVal val="0"/>
          <c:showCatName val="0"/>
          <c:showSerName val="0"/>
          <c:showPercent val="0"/>
          <c:showBubbleSize val="0"/>
          <c:showLeaderLines val="0"/>
        </c:dLbls>
        <c:firstSliceAng val="14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19208853140246"/>
          <c:y val="1.0099362579677541E-2"/>
          <c:w val="0.58255451713395634"/>
          <c:h val="1"/>
        </c:manualLayout>
      </c:layout>
      <c:pieChart>
        <c:varyColors val="1"/>
        <c:ser>
          <c:idx val="0"/>
          <c:order val="0"/>
          <c:tx>
            <c:strRef>
              <c:f>Sheet1!$B$1</c:f>
              <c:strCache>
                <c:ptCount val="1"/>
                <c:pt idx="0">
                  <c:v>Number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AA-4A6B-8118-66B5B8D2D3C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AA-4A6B-8118-66B5B8D2D3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AA-4A6B-8118-66B5B8D2D3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AA-4A6B-8118-66B5B8D2D3C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BAA-4A6B-8118-66B5B8D2D3C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BAA-4A6B-8118-66B5B8D2D3C7}"/>
              </c:ext>
            </c:extLst>
          </c:dPt>
          <c:dLbls>
            <c:dLbl>
              <c:idx val="0"/>
              <c:layout>
                <c:manualLayout>
                  <c:x val="-4.7012862774939088E-2"/>
                  <c:y val="-5.8261467316586399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Arvo" panose="02000000000000000000"/>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4974996755077188"/>
                      <c:h val="0.19853185018539352"/>
                    </c:manualLayout>
                  </c15:layout>
                </c:ext>
                <c:ext xmlns:c16="http://schemas.microsoft.com/office/drawing/2014/chart" uri="{C3380CC4-5D6E-409C-BE32-E72D297353CC}">
                  <c16:uniqueId val="{00000001-0BAA-4A6B-8118-66B5B8D2D3C7}"/>
                </c:ext>
              </c:extLst>
            </c:dLbl>
            <c:dLbl>
              <c:idx val="1"/>
              <c:layout>
                <c:manualLayout>
                  <c:x val="7.0201861446254663E-2"/>
                  <c:y val="-9.7883597883597906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Arvo" panose="02000000000000000000"/>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028847363785076"/>
                      <c:h val="0.15620380785735116"/>
                    </c:manualLayout>
                  </c15:layout>
                </c:ext>
                <c:ext xmlns:c16="http://schemas.microsoft.com/office/drawing/2014/chart" uri="{C3380CC4-5D6E-409C-BE32-E72D297353CC}">
                  <c16:uniqueId val="{00000003-0BAA-4A6B-8118-66B5B8D2D3C7}"/>
                </c:ext>
              </c:extLst>
            </c:dLbl>
            <c:dLbl>
              <c:idx val="2"/>
              <c:layout>
                <c:manualLayout>
                  <c:x val="3.9488728971166141E-2"/>
                  <c:y val="-5.4459859184268636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BAA-4A6B-8118-66B5B8D2D3C7}"/>
                </c:ext>
              </c:extLst>
            </c:dLbl>
            <c:dLbl>
              <c:idx val="3"/>
              <c:delete val="1"/>
              <c:extLst>
                <c:ext xmlns:c15="http://schemas.microsoft.com/office/drawing/2012/chart" uri="{CE6537A1-D6FC-4f65-9D91-7224C49458BB}"/>
                <c:ext xmlns:c16="http://schemas.microsoft.com/office/drawing/2014/chart" uri="{C3380CC4-5D6E-409C-BE32-E72D297353CC}">
                  <c16:uniqueId val="{00000007-0BAA-4A6B-8118-66B5B8D2D3C7}"/>
                </c:ext>
              </c:extLst>
            </c:dLbl>
            <c:dLbl>
              <c:idx val="4"/>
              <c:delete val="1"/>
              <c:extLst>
                <c:ext xmlns:c15="http://schemas.microsoft.com/office/drawing/2012/chart" uri="{CE6537A1-D6FC-4f65-9D91-7224C49458BB}"/>
                <c:ext xmlns:c16="http://schemas.microsoft.com/office/drawing/2014/chart" uri="{C3380CC4-5D6E-409C-BE32-E72D297353CC}">
                  <c16:uniqueId val="{00000009-0BAA-4A6B-8118-66B5B8D2D3C7}"/>
                </c:ext>
              </c:extLst>
            </c:dLbl>
            <c:dLbl>
              <c:idx val="5"/>
              <c:delete val="1"/>
              <c:extLst>
                <c:ext xmlns:c15="http://schemas.microsoft.com/office/drawing/2012/chart" uri="{CE6537A1-D6FC-4f65-9D91-7224C49458BB}"/>
                <c:ext xmlns:c16="http://schemas.microsoft.com/office/drawing/2014/chart" uri="{C3380CC4-5D6E-409C-BE32-E72D297353CC}">
                  <c16:uniqueId val="{0000000B-0BAA-4A6B-8118-66B5B8D2D3C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vo" panose="02000000000000000000"/>
                    <a:ea typeface="+mn-ea"/>
                    <a:cs typeface="+mn-cs"/>
                  </a:defRPr>
                </a:pPr>
                <a:endParaRPr lang="en-US"/>
              </a:p>
            </c:txPr>
            <c:dLblPos val="outEnd"/>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Sheet1!$A$2:$A$7</c:f>
              <c:strCache>
                <c:ptCount val="5"/>
                <c:pt idx="0">
                  <c:v>Academia</c:v>
                </c:pt>
                <c:pt idx="1">
                  <c:v>Industry</c:v>
                </c:pt>
                <c:pt idx="2">
                  <c:v>Laboratory</c:v>
                </c:pt>
                <c:pt idx="3">
                  <c:v>Government</c:v>
                </c:pt>
                <c:pt idx="4">
                  <c:v>Other</c:v>
                </c:pt>
              </c:strCache>
            </c:strRef>
          </c:cat>
          <c:val>
            <c:numRef>
              <c:f>Sheet1!$B$2:$B$7</c:f>
              <c:numCache>
                <c:formatCode>General</c:formatCode>
                <c:ptCount val="6"/>
                <c:pt idx="0">
                  <c:v>425</c:v>
                </c:pt>
                <c:pt idx="1">
                  <c:v>56</c:v>
                </c:pt>
                <c:pt idx="2">
                  <c:v>31</c:v>
                </c:pt>
                <c:pt idx="3">
                  <c:v>8</c:v>
                </c:pt>
                <c:pt idx="4">
                  <c:v>7</c:v>
                </c:pt>
              </c:numCache>
            </c:numRef>
          </c:val>
          <c:extLst>
            <c:ext xmlns:c16="http://schemas.microsoft.com/office/drawing/2014/chart" uri="{C3380CC4-5D6E-409C-BE32-E72D297353CC}">
              <c16:uniqueId val="{0000000C-0BAA-4A6B-8118-66B5B8D2D3C7}"/>
            </c:ext>
          </c:extLst>
        </c:ser>
        <c:dLbls>
          <c:dLblPos val="outEnd"/>
          <c:showLegendKey val="0"/>
          <c:showVal val="0"/>
          <c:showCatName val="1"/>
          <c:showSerName val="0"/>
          <c:showPercent val="0"/>
          <c:showBubbleSize val="0"/>
          <c:showLeaderLines val="0"/>
        </c:dLbls>
        <c:firstSliceAng val="10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15340663801386"/>
          <c:y val="8.3839349144264139E-3"/>
          <c:w val="0.58255451713395634"/>
          <c:h val="1"/>
        </c:manualLayout>
      </c:layout>
      <c:pieChart>
        <c:varyColors val="1"/>
        <c:ser>
          <c:idx val="0"/>
          <c:order val="0"/>
          <c:tx>
            <c:strRef>
              <c:f>Sheet1!$B$1</c:f>
              <c:strCache>
                <c:ptCount val="1"/>
                <c:pt idx="0">
                  <c:v>Number</c:v>
                </c:pt>
              </c:strCache>
            </c:strRef>
          </c:tx>
          <c:spPr>
            <a:ln>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1DF6-4BA3-845D-66CAB789C82B}"/>
              </c:ext>
            </c:extLst>
          </c:dPt>
          <c:dPt>
            <c:idx val="1"/>
            <c:bubble3D val="0"/>
            <c:spPr>
              <a:solidFill>
                <a:schemeClr val="accent5"/>
              </a:solidFill>
              <a:ln w="19050">
                <a:solidFill>
                  <a:schemeClr val="bg1"/>
                </a:solidFill>
              </a:ln>
              <a:effectLst/>
            </c:spPr>
            <c:extLst>
              <c:ext xmlns:c16="http://schemas.microsoft.com/office/drawing/2014/chart" uri="{C3380CC4-5D6E-409C-BE32-E72D297353CC}">
                <c16:uniqueId val="{00000003-1DF6-4BA3-845D-66CAB789C82B}"/>
              </c:ext>
            </c:extLst>
          </c:dPt>
          <c:dPt>
            <c:idx val="2"/>
            <c:bubble3D val="0"/>
            <c:spPr>
              <a:solidFill>
                <a:schemeClr val="accent4"/>
              </a:solidFill>
              <a:ln>
                <a:solidFill>
                  <a:schemeClr val="bg1"/>
                </a:solidFill>
              </a:ln>
            </c:spPr>
            <c:extLst>
              <c:ext xmlns:c16="http://schemas.microsoft.com/office/drawing/2014/chart" uri="{C3380CC4-5D6E-409C-BE32-E72D297353CC}">
                <c16:uniqueId val="{00000005-1DF6-4BA3-845D-66CAB789C82B}"/>
              </c:ext>
            </c:extLst>
          </c:dPt>
          <c:dPt>
            <c:idx val="3"/>
            <c:bubble3D val="0"/>
            <c:spPr>
              <a:solidFill>
                <a:schemeClr val="accent2"/>
              </a:solidFill>
              <a:ln>
                <a:solidFill>
                  <a:schemeClr val="bg1"/>
                </a:solidFill>
              </a:ln>
            </c:spPr>
            <c:extLst>
              <c:ext xmlns:c16="http://schemas.microsoft.com/office/drawing/2014/chart" uri="{C3380CC4-5D6E-409C-BE32-E72D297353CC}">
                <c16:uniqueId val="{00000007-1DF6-4BA3-845D-66CAB789C82B}"/>
              </c:ext>
            </c:extLst>
          </c:dPt>
          <c:dPt>
            <c:idx val="4"/>
            <c:bubble3D val="0"/>
            <c:spPr>
              <a:solidFill>
                <a:schemeClr val="accent3"/>
              </a:solidFill>
              <a:ln>
                <a:solidFill>
                  <a:schemeClr val="bg1"/>
                </a:solidFill>
              </a:ln>
            </c:spPr>
            <c:extLst>
              <c:ext xmlns:c16="http://schemas.microsoft.com/office/drawing/2014/chart" uri="{C3380CC4-5D6E-409C-BE32-E72D297353CC}">
                <c16:uniqueId val="{00000009-1DF6-4BA3-845D-66CAB789C82B}"/>
              </c:ext>
            </c:extLst>
          </c:dPt>
          <c:dPt>
            <c:idx val="5"/>
            <c:bubble3D val="0"/>
            <c:spPr>
              <a:solidFill>
                <a:srgbClr val="D2ECE9"/>
              </a:solidFill>
              <a:ln>
                <a:solidFill>
                  <a:schemeClr val="bg1"/>
                </a:solidFill>
              </a:ln>
            </c:spPr>
            <c:extLst>
              <c:ext xmlns:c16="http://schemas.microsoft.com/office/drawing/2014/chart" uri="{C3380CC4-5D6E-409C-BE32-E72D297353CC}">
                <c16:uniqueId val="{0000000B-1DF6-4BA3-845D-66CAB789C82B}"/>
              </c:ext>
            </c:extLst>
          </c:dPt>
          <c:dPt>
            <c:idx val="6"/>
            <c:bubble3D val="0"/>
            <c:spPr>
              <a:solidFill>
                <a:schemeClr val="accent6"/>
              </a:solidFill>
              <a:ln>
                <a:solidFill>
                  <a:schemeClr val="bg1"/>
                </a:solidFill>
              </a:ln>
            </c:spPr>
            <c:extLst>
              <c:ext xmlns:c16="http://schemas.microsoft.com/office/drawing/2014/chart" uri="{C3380CC4-5D6E-409C-BE32-E72D297353CC}">
                <c16:uniqueId val="{0000000D-1DF6-4BA3-845D-66CAB789C82B}"/>
              </c:ext>
            </c:extLst>
          </c:dPt>
          <c:dPt>
            <c:idx val="7"/>
            <c:bubble3D val="0"/>
            <c:spPr>
              <a:solidFill>
                <a:srgbClr val="7030A0"/>
              </a:solidFill>
              <a:ln>
                <a:solidFill>
                  <a:schemeClr val="bg1"/>
                </a:solidFill>
              </a:ln>
            </c:spPr>
            <c:extLst>
              <c:ext xmlns:c16="http://schemas.microsoft.com/office/drawing/2014/chart" uri="{C3380CC4-5D6E-409C-BE32-E72D297353CC}">
                <c16:uniqueId val="{0000000F-1DF6-4BA3-845D-66CAB789C82B}"/>
              </c:ext>
            </c:extLst>
          </c:dPt>
          <c:cat>
            <c:strRef>
              <c:f>Sheet1!$A$2:$A$9</c:f>
              <c:strCache>
                <c:ptCount val="8"/>
                <c:pt idx="0">
                  <c:v>Mathematics</c:v>
                </c:pt>
                <c:pt idx="1">
                  <c:v>Engineering</c:v>
                </c:pt>
                <c:pt idx="2">
                  <c:v>Op Research</c:v>
                </c:pt>
                <c:pt idx="3">
                  <c:v>Computer Science</c:v>
                </c:pt>
                <c:pt idx="4">
                  <c:v>Statistics</c:v>
                </c:pt>
                <c:pt idx="5">
                  <c:v>Other</c:v>
                </c:pt>
                <c:pt idx="6">
                  <c:v>Other  (Physcial Sciences)</c:v>
                </c:pt>
                <c:pt idx="7">
                  <c:v>Physics</c:v>
                </c:pt>
              </c:strCache>
            </c:strRef>
          </c:cat>
          <c:val>
            <c:numRef>
              <c:f>Sheet1!$B$2:$B$9</c:f>
              <c:numCache>
                <c:formatCode>General</c:formatCode>
                <c:ptCount val="8"/>
                <c:pt idx="0">
                  <c:v>144</c:v>
                </c:pt>
                <c:pt idx="1">
                  <c:v>82</c:v>
                </c:pt>
                <c:pt idx="2">
                  <c:v>31</c:v>
                </c:pt>
                <c:pt idx="3">
                  <c:v>25</c:v>
                </c:pt>
                <c:pt idx="4">
                  <c:v>8</c:v>
                </c:pt>
                <c:pt idx="5">
                  <c:v>7</c:v>
                </c:pt>
                <c:pt idx="6">
                  <c:v>4</c:v>
                </c:pt>
                <c:pt idx="7">
                  <c:v>1</c:v>
                </c:pt>
              </c:numCache>
            </c:numRef>
          </c:val>
          <c:extLst>
            <c:ext xmlns:c16="http://schemas.microsoft.com/office/drawing/2014/chart" uri="{C3380CC4-5D6E-409C-BE32-E72D297353CC}">
              <c16:uniqueId val="{00000010-1DF6-4BA3-845D-66CAB789C82B}"/>
            </c:ext>
          </c:extLst>
        </c:ser>
        <c:dLbls>
          <c:dLblPos val="outEnd"/>
          <c:showLegendKey val="0"/>
          <c:showVal val="0"/>
          <c:showCatName val="0"/>
          <c:showSerName val="0"/>
          <c:showPercent val="0"/>
          <c:showBubbleSize val="0"/>
          <c:showLeaderLines val="0"/>
        </c:dLbls>
        <c:firstSliceAng val="10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0.14511</cdr:x>
      <cdr:y>0.5</cdr:y>
    </cdr:from>
    <cdr:to>
      <cdr:x>0.19325</cdr:x>
      <cdr:y>0.96019</cdr:y>
    </cdr:to>
    <cdr:sp macro="" textlink="">
      <cdr:nvSpPr>
        <cdr:cNvPr id="2" name="Rectangle 1"/>
        <cdr:cNvSpPr/>
      </cdr:nvSpPr>
      <cdr:spPr>
        <a:xfrm xmlns:a="http://schemas.openxmlformats.org/drawingml/2006/main">
          <a:off x="1486387" y="2652214"/>
          <a:ext cx="493109" cy="2441046"/>
        </a:xfrm>
        <a:prstGeom xmlns:a="http://schemas.openxmlformats.org/drawingml/2006/main" prst="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0.31532</cdr:x>
      <cdr:y>0.03064</cdr:y>
    </cdr:from>
    <cdr:to>
      <cdr:x>0.90991</cdr:x>
      <cdr:y>0.24511</cdr:y>
    </cdr:to>
    <cdr:sp macro="" textlink="">
      <cdr:nvSpPr>
        <cdr:cNvPr id="2" name="TextBox 1"/>
        <cdr:cNvSpPr txBox="1"/>
      </cdr:nvSpPr>
      <cdr:spPr>
        <a:xfrm xmlns:a="http://schemas.openxmlformats.org/drawingml/2006/main">
          <a:off x="2667000" y="152400"/>
          <a:ext cx="50292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0.15952</cdr:x>
      <cdr:y>0.79029</cdr:y>
    </cdr:from>
    <cdr:to>
      <cdr:x>0.24343</cdr:x>
      <cdr:y>0.87816</cdr:y>
    </cdr:to>
    <cdr:cxnSp macro="">
      <cdr:nvCxnSpPr>
        <cdr:cNvPr id="3" name="Straight Arrow Connector 2">
          <a:extLst xmlns:a="http://schemas.openxmlformats.org/drawingml/2006/main">
            <a:ext uri="{FF2B5EF4-FFF2-40B4-BE49-F238E27FC236}">
              <a16:creationId xmlns:a16="http://schemas.microsoft.com/office/drawing/2014/main" id="{75DE3210-93E1-A782-4D2B-09DC6E83845E}"/>
            </a:ext>
          </a:extLst>
        </cdr:cNvPr>
        <cdr:cNvCxnSpPr/>
      </cdr:nvCxnSpPr>
      <cdr:spPr>
        <a:xfrm xmlns:a="http://schemas.openxmlformats.org/drawingml/2006/main" flipV="1">
          <a:off x="804337" y="3805065"/>
          <a:ext cx="423073" cy="42309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0.29623</cdr:x>
      <cdr:y>0.06846</cdr:y>
    </cdr:from>
    <cdr:to>
      <cdr:x>0.5008</cdr:x>
      <cdr:y>0.09711</cdr:y>
    </cdr:to>
    <cdr:cxnSp macro="">
      <cdr:nvCxnSpPr>
        <cdr:cNvPr id="5" name="Straight Arrow Connector 4">
          <a:extLst xmlns:a="http://schemas.openxmlformats.org/drawingml/2006/main">
            <a:ext uri="{FF2B5EF4-FFF2-40B4-BE49-F238E27FC236}">
              <a16:creationId xmlns:a16="http://schemas.microsoft.com/office/drawing/2014/main" id="{7193396E-5853-A53C-AE42-DDF2E284940E}"/>
            </a:ext>
          </a:extLst>
        </cdr:cNvPr>
        <cdr:cNvCxnSpPr/>
      </cdr:nvCxnSpPr>
      <cdr:spPr>
        <a:xfrm xmlns:a="http://schemas.openxmlformats.org/drawingml/2006/main">
          <a:off x="1493636" y="329619"/>
          <a:ext cx="1031450" cy="137932"/>
        </a:xfrm>
        <a:prstGeom xmlns:a="http://schemas.openxmlformats.org/drawingml/2006/main" prst="straightConnector1">
          <a:avLst/>
        </a:prstGeom>
        <a:ln xmlns:a="http://schemas.openxmlformats.org/drawingml/2006/main">
          <a:solidFill>
            <a:srgbClr val="006CB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0.82345</cdr:x>
      <cdr:y>0.19136</cdr:y>
    </cdr:from>
    <cdr:to>
      <cdr:x>0.93598</cdr:x>
      <cdr:y>0.28549</cdr:y>
    </cdr:to>
    <cdr:cxnSp macro="">
      <cdr:nvCxnSpPr>
        <cdr:cNvPr id="3" name="Straight Arrow Connector 2">
          <a:extLst xmlns:a="http://schemas.openxmlformats.org/drawingml/2006/main">
            <a:ext uri="{FF2B5EF4-FFF2-40B4-BE49-F238E27FC236}">
              <a16:creationId xmlns:a16="http://schemas.microsoft.com/office/drawing/2014/main" id="{27BC60B7-64E6-D815-22F2-D6FD8B3B231E}"/>
            </a:ext>
          </a:extLst>
        </cdr:cNvPr>
        <cdr:cNvCxnSpPr/>
      </cdr:nvCxnSpPr>
      <cdr:spPr>
        <a:xfrm xmlns:a="http://schemas.openxmlformats.org/drawingml/2006/main" flipH="1">
          <a:off x="4151976" y="921354"/>
          <a:ext cx="567374" cy="453238"/>
        </a:xfrm>
        <a:prstGeom xmlns:a="http://schemas.openxmlformats.org/drawingml/2006/main" prst="straightConnector1">
          <a:avLst/>
        </a:prstGeom>
        <a:ln xmlns:a="http://schemas.openxmlformats.org/drawingml/2006/main">
          <a:solidFill>
            <a:srgbClr val="006CB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0.83081</cdr:x>
      <cdr:y>0.58573</cdr:y>
    </cdr:from>
    <cdr:to>
      <cdr:x>0.98182</cdr:x>
      <cdr:y>0.71704</cdr:y>
    </cdr:to>
    <cdr:cxnSp macro="">
      <cdr:nvCxnSpPr>
        <cdr:cNvPr id="5" name="Straight Arrow Connector 4">
          <a:extLst xmlns:a="http://schemas.openxmlformats.org/drawingml/2006/main">
            <a:ext uri="{FF2B5EF4-FFF2-40B4-BE49-F238E27FC236}">
              <a16:creationId xmlns:a16="http://schemas.microsoft.com/office/drawing/2014/main" id="{C82E5799-7889-B521-1A4D-B10E1A076B63}"/>
            </a:ext>
          </a:extLst>
        </cdr:cNvPr>
        <cdr:cNvCxnSpPr/>
      </cdr:nvCxnSpPr>
      <cdr:spPr>
        <a:xfrm xmlns:a="http://schemas.openxmlformats.org/drawingml/2006/main" flipH="1">
          <a:off x="4189082" y="2820155"/>
          <a:ext cx="761400" cy="632247"/>
        </a:xfrm>
        <a:prstGeom xmlns:a="http://schemas.openxmlformats.org/drawingml/2006/main" prst="straightConnector1">
          <a:avLst/>
        </a:prstGeom>
        <a:ln xmlns:a="http://schemas.openxmlformats.org/drawingml/2006/main">
          <a:solidFill>
            <a:srgbClr val="E16C2A"/>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0.794</cdr:x>
      <cdr:y>0.13559</cdr:y>
    </cdr:from>
    <cdr:to>
      <cdr:x>0.99026</cdr:x>
      <cdr:y>0.35593</cdr:y>
    </cdr:to>
    <cdr:sp macro="" textlink="">
      <cdr:nvSpPr>
        <cdr:cNvPr id="2" name="TextBox 1"/>
        <cdr:cNvSpPr txBox="1"/>
      </cdr:nvSpPr>
      <cdr:spPr>
        <a:xfrm xmlns:a="http://schemas.openxmlformats.org/drawingml/2006/main">
          <a:off x="6473825" y="609600"/>
          <a:ext cx="16002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0.83178</cdr:x>
      <cdr:y>0.28814</cdr:y>
    </cdr:from>
    <cdr:to>
      <cdr:x>1</cdr:x>
      <cdr:y>0.35593</cdr:y>
    </cdr:to>
    <cdr:sp macro="" textlink="">
      <cdr:nvSpPr>
        <cdr:cNvPr id="3" name="TextBox 2"/>
        <cdr:cNvSpPr txBox="1"/>
      </cdr:nvSpPr>
      <cdr:spPr>
        <a:xfrm xmlns:a="http://schemas.openxmlformats.org/drawingml/2006/main">
          <a:off x="6854825" y="1295400"/>
          <a:ext cx="1371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0.16052</cdr:x>
      <cdr:y>0.63362</cdr:y>
    </cdr:from>
    <cdr:to>
      <cdr:x>0.22749</cdr:x>
      <cdr:y>0.71699</cdr:y>
    </cdr:to>
    <cdr:cxnSp macro="">
      <cdr:nvCxnSpPr>
        <cdr:cNvPr id="5" name="Straight Arrow Connector 4">
          <a:extLst xmlns:a="http://schemas.openxmlformats.org/drawingml/2006/main">
            <a:ext uri="{FF2B5EF4-FFF2-40B4-BE49-F238E27FC236}">
              <a16:creationId xmlns:a16="http://schemas.microsoft.com/office/drawing/2014/main" id="{A7F930A0-D135-C0EC-B29F-DD67927FC42A}"/>
            </a:ext>
          </a:extLst>
        </cdr:cNvPr>
        <cdr:cNvCxnSpPr/>
      </cdr:nvCxnSpPr>
      <cdr:spPr>
        <a:xfrm xmlns:a="http://schemas.openxmlformats.org/drawingml/2006/main" flipV="1">
          <a:off x="1296093" y="3041756"/>
          <a:ext cx="540696" cy="40022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0.74226</cdr:x>
      <cdr:y>0.08192</cdr:y>
    </cdr:from>
    <cdr:to>
      <cdr:x>0.85395</cdr:x>
      <cdr:y>0.19999</cdr:y>
    </cdr:to>
    <cdr:cxnSp macro="">
      <cdr:nvCxnSpPr>
        <cdr:cNvPr id="8" name="Straight Arrow Connector 7">
          <a:extLst xmlns:a="http://schemas.openxmlformats.org/drawingml/2006/main">
            <a:ext uri="{FF2B5EF4-FFF2-40B4-BE49-F238E27FC236}">
              <a16:creationId xmlns:a16="http://schemas.microsoft.com/office/drawing/2014/main" id="{B7359C9A-FCF6-959D-327E-3477A1811915}"/>
            </a:ext>
          </a:extLst>
        </cdr:cNvPr>
        <cdr:cNvCxnSpPr/>
      </cdr:nvCxnSpPr>
      <cdr:spPr>
        <a:xfrm xmlns:a="http://schemas.openxmlformats.org/drawingml/2006/main" flipH="1">
          <a:off x="5993140" y="393250"/>
          <a:ext cx="901802" cy="566806"/>
        </a:xfrm>
        <a:prstGeom xmlns:a="http://schemas.openxmlformats.org/drawingml/2006/main" prst="straightConnector1">
          <a:avLst/>
        </a:prstGeom>
        <a:ln xmlns:a="http://schemas.openxmlformats.org/drawingml/2006/main">
          <a:solidFill>
            <a:srgbClr val="006CB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0.80519</cdr:x>
      <cdr:y>0.40743</cdr:y>
    </cdr:from>
    <cdr:to>
      <cdr:x>0.89328</cdr:x>
      <cdr:y>0.42396</cdr:y>
    </cdr:to>
    <cdr:cxnSp macro="">
      <cdr:nvCxnSpPr>
        <cdr:cNvPr id="6" name="Straight Arrow Connector 5">
          <a:extLst xmlns:a="http://schemas.openxmlformats.org/drawingml/2006/main">
            <a:ext uri="{FF2B5EF4-FFF2-40B4-BE49-F238E27FC236}">
              <a16:creationId xmlns:a16="http://schemas.microsoft.com/office/drawing/2014/main" id="{D1EA4769-25CE-C1DF-41EA-D7C04C193A26}"/>
            </a:ext>
          </a:extLst>
        </cdr:cNvPr>
        <cdr:cNvCxnSpPr/>
      </cdr:nvCxnSpPr>
      <cdr:spPr>
        <a:xfrm xmlns:a="http://schemas.openxmlformats.org/drawingml/2006/main" flipH="1">
          <a:off x="6501191" y="1955916"/>
          <a:ext cx="711323" cy="7932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0.8064</cdr:x>
      <cdr:y>0.59145</cdr:y>
    </cdr:from>
    <cdr:to>
      <cdr:x>0.85671</cdr:x>
      <cdr:y>0.71497</cdr:y>
    </cdr:to>
    <cdr:cxnSp macro="">
      <cdr:nvCxnSpPr>
        <cdr:cNvPr id="7" name="Straight Arrow Connector 6">
          <a:extLst xmlns:a="http://schemas.openxmlformats.org/drawingml/2006/main">
            <a:ext uri="{FF2B5EF4-FFF2-40B4-BE49-F238E27FC236}">
              <a16:creationId xmlns:a16="http://schemas.microsoft.com/office/drawing/2014/main" id="{02626FAF-10B7-DD40-0FA1-85CDB0CB868A}"/>
            </a:ext>
          </a:extLst>
        </cdr:cNvPr>
        <cdr:cNvCxnSpPr/>
      </cdr:nvCxnSpPr>
      <cdr:spPr>
        <a:xfrm xmlns:a="http://schemas.openxmlformats.org/drawingml/2006/main" flipH="1" flipV="1">
          <a:off x="6511009" y="2839311"/>
          <a:ext cx="406230" cy="592980"/>
        </a:xfrm>
        <a:prstGeom xmlns:a="http://schemas.openxmlformats.org/drawingml/2006/main" prst="straightConnector1">
          <a:avLst/>
        </a:prstGeom>
        <a:ln xmlns:a="http://schemas.openxmlformats.org/drawingml/2006/main">
          <a:solidFill>
            <a:schemeClr val="accent5"/>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0.794</cdr:x>
      <cdr:y>0.13559</cdr:y>
    </cdr:from>
    <cdr:to>
      <cdr:x>0.99026</cdr:x>
      <cdr:y>0.35593</cdr:y>
    </cdr:to>
    <cdr:sp macro="" textlink="">
      <cdr:nvSpPr>
        <cdr:cNvPr id="2" name="TextBox 1"/>
        <cdr:cNvSpPr txBox="1"/>
      </cdr:nvSpPr>
      <cdr:spPr>
        <a:xfrm xmlns:a="http://schemas.openxmlformats.org/drawingml/2006/main">
          <a:off x="6473825" y="609600"/>
          <a:ext cx="16002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0.83178</cdr:x>
      <cdr:y>0.28814</cdr:y>
    </cdr:from>
    <cdr:to>
      <cdr:x>1</cdr:x>
      <cdr:y>0.35593</cdr:y>
    </cdr:to>
    <cdr:sp macro="" textlink="">
      <cdr:nvSpPr>
        <cdr:cNvPr id="3" name="TextBox 2"/>
        <cdr:cNvSpPr txBox="1"/>
      </cdr:nvSpPr>
      <cdr:spPr>
        <a:xfrm xmlns:a="http://schemas.openxmlformats.org/drawingml/2006/main">
          <a:off x="6548894" y="1344137"/>
          <a:ext cx="1324455" cy="3162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0.14455</cdr:x>
      <cdr:y>0.7995</cdr:y>
    </cdr:from>
    <cdr:to>
      <cdr:x>0.3022</cdr:x>
      <cdr:y>0.84372</cdr:y>
    </cdr:to>
    <cdr:cxnSp macro="">
      <cdr:nvCxnSpPr>
        <cdr:cNvPr id="5" name="Straight Arrow Connector 4">
          <a:extLst xmlns:a="http://schemas.openxmlformats.org/drawingml/2006/main">
            <a:ext uri="{FF2B5EF4-FFF2-40B4-BE49-F238E27FC236}">
              <a16:creationId xmlns:a16="http://schemas.microsoft.com/office/drawing/2014/main" id="{234D4306-8528-43BE-AA3F-1D3C0B1B293C}"/>
            </a:ext>
          </a:extLst>
        </cdr:cNvPr>
        <cdr:cNvCxnSpPr/>
      </cdr:nvCxnSpPr>
      <cdr:spPr>
        <a:xfrm xmlns:a="http://schemas.openxmlformats.org/drawingml/2006/main">
          <a:off x="1138102" y="3729568"/>
          <a:ext cx="1241207" cy="20626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0.77531</cdr:x>
      <cdr:y>0.20423</cdr:y>
    </cdr:from>
    <cdr:to>
      <cdr:x>0.84809</cdr:x>
      <cdr:y>0.26651</cdr:y>
    </cdr:to>
    <cdr:cxnSp macro="">
      <cdr:nvCxnSpPr>
        <cdr:cNvPr id="12" name="Straight Arrow Connector 11">
          <a:extLst xmlns:a="http://schemas.openxmlformats.org/drawingml/2006/main">
            <a:ext uri="{FF2B5EF4-FFF2-40B4-BE49-F238E27FC236}">
              <a16:creationId xmlns:a16="http://schemas.microsoft.com/office/drawing/2014/main" id="{9993E5EC-8107-FDB5-47C9-247810563F24}"/>
            </a:ext>
          </a:extLst>
        </cdr:cNvPr>
        <cdr:cNvCxnSpPr/>
      </cdr:nvCxnSpPr>
      <cdr:spPr>
        <a:xfrm xmlns:a="http://schemas.openxmlformats.org/drawingml/2006/main" flipH="1">
          <a:off x="6104253" y="952687"/>
          <a:ext cx="573060" cy="29056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0.80262</cdr:x>
      <cdr:y>0.41081</cdr:y>
    </cdr:from>
    <cdr:to>
      <cdr:x>0.92268</cdr:x>
      <cdr:y>0.44175</cdr:y>
    </cdr:to>
    <cdr:cxnSp macro="">
      <cdr:nvCxnSpPr>
        <cdr:cNvPr id="4" name="Straight Arrow Connector 3">
          <a:extLst xmlns:a="http://schemas.openxmlformats.org/drawingml/2006/main">
            <a:ext uri="{FF2B5EF4-FFF2-40B4-BE49-F238E27FC236}">
              <a16:creationId xmlns:a16="http://schemas.microsoft.com/office/drawing/2014/main" id="{12022F13-6CA9-892C-4EBE-584026FD0D53}"/>
            </a:ext>
          </a:extLst>
        </cdr:cNvPr>
        <cdr:cNvCxnSpPr/>
      </cdr:nvCxnSpPr>
      <cdr:spPr>
        <a:xfrm xmlns:a="http://schemas.openxmlformats.org/drawingml/2006/main" flipH="1">
          <a:off x="6319297" y="1916355"/>
          <a:ext cx="945285" cy="14435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BBD66-8F55-49DE-B730-F967BDD70CED}" type="datetimeFigureOut">
              <a:rPr lang="en-US" smtClean="0"/>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FD3F4-F1C3-472E-BCEE-8BB48D8D386A}" type="slidenum">
              <a:rPr lang="en-US" smtClean="0"/>
              <a:t>‹#›</a:t>
            </a:fld>
            <a:endParaRPr lang="en-US"/>
          </a:p>
        </p:txBody>
      </p:sp>
    </p:spTree>
    <p:extLst>
      <p:ext uri="{BB962C8B-B14F-4D97-AF65-F5344CB8AC3E}">
        <p14:creationId xmlns:p14="http://schemas.microsoft.com/office/powerpoint/2010/main" val="269615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1</a:t>
            </a:fld>
            <a:endParaRPr lang="en-US"/>
          </a:p>
        </p:txBody>
      </p:sp>
    </p:spTree>
    <p:extLst>
      <p:ext uri="{BB962C8B-B14F-4D97-AF65-F5344CB8AC3E}">
        <p14:creationId xmlns:p14="http://schemas.microsoft.com/office/powerpoint/2010/main" val="63411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12</a:t>
            </a:fld>
            <a:endParaRPr lang="en-US"/>
          </a:p>
        </p:txBody>
      </p:sp>
    </p:spTree>
    <p:extLst>
      <p:ext uri="{BB962C8B-B14F-4D97-AF65-F5344CB8AC3E}">
        <p14:creationId xmlns:p14="http://schemas.microsoft.com/office/powerpoint/2010/main" val="1340912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13</a:t>
            </a:fld>
            <a:endParaRPr lang="en-US"/>
          </a:p>
        </p:txBody>
      </p:sp>
    </p:spTree>
    <p:extLst>
      <p:ext uri="{BB962C8B-B14F-4D97-AF65-F5344CB8AC3E}">
        <p14:creationId xmlns:p14="http://schemas.microsoft.com/office/powerpoint/2010/main" val="94120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14</a:t>
            </a:fld>
            <a:endParaRPr lang="en-US"/>
          </a:p>
        </p:txBody>
      </p:sp>
    </p:spTree>
    <p:extLst>
      <p:ext uri="{BB962C8B-B14F-4D97-AF65-F5344CB8AC3E}">
        <p14:creationId xmlns:p14="http://schemas.microsoft.com/office/powerpoint/2010/main" val="2498623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15</a:t>
            </a:fld>
            <a:endParaRPr lang="en-US"/>
          </a:p>
        </p:txBody>
      </p:sp>
    </p:spTree>
    <p:extLst>
      <p:ext uri="{BB962C8B-B14F-4D97-AF65-F5344CB8AC3E}">
        <p14:creationId xmlns:p14="http://schemas.microsoft.com/office/powerpoint/2010/main" val="1629768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16</a:t>
            </a:fld>
            <a:endParaRPr lang="en-US"/>
          </a:p>
        </p:txBody>
      </p:sp>
    </p:spTree>
    <p:extLst>
      <p:ext uri="{BB962C8B-B14F-4D97-AF65-F5344CB8AC3E}">
        <p14:creationId xmlns:p14="http://schemas.microsoft.com/office/powerpoint/2010/main" val="30753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17</a:t>
            </a:fld>
            <a:endParaRPr lang="en-US"/>
          </a:p>
        </p:txBody>
      </p:sp>
    </p:spTree>
    <p:extLst>
      <p:ext uri="{BB962C8B-B14F-4D97-AF65-F5344CB8AC3E}">
        <p14:creationId xmlns:p14="http://schemas.microsoft.com/office/powerpoint/2010/main" val="3400662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18</a:t>
            </a:fld>
            <a:endParaRPr lang="en-US"/>
          </a:p>
        </p:txBody>
      </p:sp>
    </p:spTree>
    <p:extLst>
      <p:ext uri="{BB962C8B-B14F-4D97-AF65-F5344CB8AC3E}">
        <p14:creationId xmlns:p14="http://schemas.microsoft.com/office/powerpoint/2010/main" val="3439752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19</a:t>
            </a:fld>
            <a:endParaRPr lang="en-US"/>
          </a:p>
        </p:txBody>
      </p:sp>
    </p:spTree>
    <p:extLst>
      <p:ext uri="{BB962C8B-B14F-4D97-AF65-F5344CB8AC3E}">
        <p14:creationId xmlns:p14="http://schemas.microsoft.com/office/powerpoint/2010/main" val="2107603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20</a:t>
            </a:fld>
            <a:endParaRPr lang="en-US"/>
          </a:p>
        </p:txBody>
      </p:sp>
    </p:spTree>
    <p:extLst>
      <p:ext uri="{BB962C8B-B14F-4D97-AF65-F5344CB8AC3E}">
        <p14:creationId xmlns:p14="http://schemas.microsoft.com/office/powerpoint/2010/main" val="3098577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22</a:t>
            </a:fld>
            <a:endParaRPr lang="en-US"/>
          </a:p>
        </p:txBody>
      </p:sp>
    </p:spTree>
    <p:extLst>
      <p:ext uri="{BB962C8B-B14F-4D97-AF65-F5344CB8AC3E}">
        <p14:creationId xmlns:p14="http://schemas.microsoft.com/office/powerpoint/2010/main" val="377565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2</a:t>
            </a:fld>
            <a:endParaRPr lang="en-US"/>
          </a:p>
        </p:txBody>
      </p:sp>
    </p:spTree>
    <p:extLst>
      <p:ext uri="{BB962C8B-B14F-4D97-AF65-F5344CB8AC3E}">
        <p14:creationId xmlns:p14="http://schemas.microsoft.com/office/powerpoint/2010/main" val="279952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4</a:t>
            </a:fld>
            <a:endParaRPr lang="en-US"/>
          </a:p>
        </p:txBody>
      </p:sp>
    </p:spTree>
    <p:extLst>
      <p:ext uri="{BB962C8B-B14F-4D97-AF65-F5344CB8AC3E}">
        <p14:creationId xmlns:p14="http://schemas.microsoft.com/office/powerpoint/2010/main" val="416924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5</a:t>
            </a:fld>
            <a:endParaRPr lang="en-US"/>
          </a:p>
        </p:txBody>
      </p:sp>
    </p:spTree>
    <p:extLst>
      <p:ext uri="{BB962C8B-B14F-4D97-AF65-F5344CB8AC3E}">
        <p14:creationId xmlns:p14="http://schemas.microsoft.com/office/powerpoint/2010/main" val="375044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a:t>
            </a:r>
            <a:r>
              <a:rPr lang="en-US" baseline="0" dirty="0"/>
              <a:t> </a:t>
            </a:r>
            <a:r>
              <a:rPr lang="en-US" baseline="0" dirty="0" err="1"/>
              <a:t>preregristation</a:t>
            </a:r>
            <a:r>
              <a:rPr lang="en-US" baseline="0" dirty="0"/>
              <a:t> </a:t>
            </a:r>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6</a:t>
            </a:fld>
            <a:endParaRPr lang="en-US"/>
          </a:p>
        </p:txBody>
      </p:sp>
    </p:spTree>
    <p:extLst>
      <p:ext uri="{BB962C8B-B14F-4D97-AF65-F5344CB8AC3E}">
        <p14:creationId xmlns:p14="http://schemas.microsoft.com/office/powerpoint/2010/main" val="510734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7</a:t>
            </a:fld>
            <a:endParaRPr lang="en-US"/>
          </a:p>
        </p:txBody>
      </p:sp>
    </p:spTree>
    <p:extLst>
      <p:ext uri="{BB962C8B-B14F-4D97-AF65-F5344CB8AC3E}">
        <p14:creationId xmlns:p14="http://schemas.microsoft.com/office/powerpoint/2010/main" val="232303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8</a:t>
            </a:fld>
            <a:endParaRPr lang="en-US"/>
          </a:p>
        </p:txBody>
      </p:sp>
    </p:spTree>
    <p:extLst>
      <p:ext uri="{BB962C8B-B14F-4D97-AF65-F5344CB8AC3E}">
        <p14:creationId xmlns:p14="http://schemas.microsoft.com/office/powerpoint/2010/main" val="4021477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9</a:t>
            </a:fld>
            <a:endParaRPr lang="en-US"/>
          </a:p>
        </p:txBody>
      </p:sp>
    </p:spTree>
    <p:extLst>
      <p:ext uri="{BB962C8B-B14F-4D97-AF65-F5344CB8AC3E}">
        <p14:creationId xmlns:p14="http://schemas.microsoft.com/office/powerpoint/2010/main" val="373267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FD3F4-F1C3-472E-BCEE-8BB48D8D386A}" type="slidenum">
              <a:rPr lang="en-US" smtClean="0"/>
              <a:t>11</a:t>
            </a:fld>
            <a:endParaRPr lang="en-US"/>
          </a:p>
        </p:txBody>
      </p:sp>
    </p:spTree>
    <p:extLst>
      <p:ext uri="{BB962C8B-B14F-4D97-AF65-F5344CB8AC3E}">
        <p14:creationId xmlns:p14="http://schemas.microsoft.com/office/powerpoint/2010/main" val="914088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Arvo" panose="02000000000000000000" pitchFamily="2" charset="0"/>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ontserrat" panose="00000500000000000000" pitchFamily="2"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a:t>SIAG/CST New Officer Orientation</a:t>
            </a:r>
            <a:endParaRPr lang="en-US" dirty="0"/>
          </a:p>
        </p:txBody>
      </p:sp>
      <p:sp>
        <p:nvSpPr>
          <p:cNvPr id="6" name="Slide Number Placeholder 5"/>
          <p:cNvSpPr>
            <a:spLocks noGrp="1"/>
          </p:cNvSpPr>
          <p:nvPr>
            <p:ph type="sldNum" sz="quarter" idx="12"/>
          </p:nvPr>
        </p:nvSpPr>
        <p:spPr/>
        <p:txBody>
          <a:bodyPr/>
          <a:lstStyle/>
          <a:p>
            <a:fld id="{AF9EA071-A051-49EB-ADCF-3A0BA3D0658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280" y="6446520"/>
            <a:ext cx="2309165" cy="365760"/>
          </a:xfrm>
          <a:prstGeom prst="rect">
            <a:avLst/>
          </a:prstGeom>
        </p:spPr>
      </p:pic>
    </p:spTree>
    <p:extLst>
      <p:ext uri="{BB962C8B-B14F-4D97-AF65-F5344CB8AC3E}">
        <p14:creationId xmlns:p14="http://schemas.microsoft.com/office/powerpoint/2010/main" val="148654690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SIAG/CST New Officer Orientation</a:t>
            </a:r>
          </a:p>
        </p:txBody>
      </p:sp>
      <p:sp>
        <p:nvSpPr>
          <p:cNvPr id="6" name="Slide Number Placeholder 5"/>
          <p:cNvSpPr>
            <a:spLocks noGrp="1"/>
          </p:cNvSpPr>
          <p:nvPr>
            <p:ph type="sldNum" sz="quarter" idx="12"/>
          </p:nvPr>
        </p:nvSpPr>
        <p:spPr/>
        <p:txBody>
          <a:bodyPr/>
          <a:lstStyle/>
          <a:p>
            <a:fld id="{AF9EA071-A051-49EB-ADCF-3A0BA3D0658A}" type="slidenum">
              <a:rPr lang="en-US" smtClean="0"/>
              <a:t>‹#›</a:t>
            </a:fld>
            <a:endParaRPr lang="en-US"/>
          </a:p>
        </p:txBody>
      </p:sp>
    </p:spTree>
    <p:extLst>
      <p:ext uri="{BB962C8B-B14F-4D97-AF65-F5344CB8AC3E}">
        <p14:creationId xmlns:p14="http://schemas.microsoft.com/office/powerpoint/2010/main" val="397867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SIAG/CST New Officer Orientation</a:t>
            </a:r>
          </a:p>
        </p:txBody>
      </p:sp>
      <p:sp>
        <p:nvSpPr>
          <p:cNvPr id="6" name="Slide Number Placeholder 5"/>
          <p:cNvSpPr>
            <a:spLocks noGrp="1"/>
          </p:cNvSpPr>
          <p:nvPr>
            <p:ph type="sldNum" sz="quarter" idx="12"/>
          </p:nvPr>
        </p:nvSpPr>
        <p:spPr/>
        <p:txBody>
          <a:bodyPr/>
          <a:lstStyle/>
          <a:p>
            <a:fld id="{AF9EA071-A051-49EB-ADCF-3A0BA3D0658A}"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280" y="6446520"/>
            <a:ext cx="2309165" cy="365760"/>
          </a:xfrm>
          <a:prstGeom prst="rect">
            <a:avLst/>
          </a:prstGeom>
        </p:spPr>
      </p:pic>
    </p:spTree>
    <p:extLst>
      <p:ext uri="{BB962C8B-B14F-4D97-AF65-F5344CB8AC3E}">
        <p14:creationId xmlns:p14="http://schemas.microsoft.com/office/powerpoint/2010/main" val="218797384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atin typeface="Arvo" panose="020000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SIAG/CST New Officer Orientation</a:t>
            </a:r>
          </a:p>
        </p:txBody>
      </p:sp>
      <p:sp>
        <p:nvSpPr>
          <p:cNvPr id="6" name="Slide Number Placeholder 5"/>
          <p:cNvSpPr>
            <a:spLocks noGrp="1"/>
          </p:cNvSpPr>
          <p:nvPr>
            <p:ph type="sldNum" sz="quarter" idx="12"/>
          </p:nvPr>
        </p:nvSpPr>
        <p:spPr/>
        <p:txBody>
          <a:bodyPr/>
          <a:lstStyle/>
          <a:p>
            <a:fld id="{AF9EA071-A051-49EB-ADCF-3A0BA3D0658A}" type="slidenum">
              <a:rPr lang="en-US" smtClean="0"/>
              <a:t>‹#›</a:t>
            </a:fld>
            <a:endParaRPr lang="en-US"/>
          </a:p>
        </p:txBody>
      </p:sp>
    </p:spTree>
    <p:extLst>
      <p:ext uri="{BB962C8B-B14F-4D97-AF65-F5344CB8AC3E}">
        <p14:creationId xmlns:p14="http://schemas.microsoft.com/office/powerpoint/2010/main" val="201903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latin typeface="Arvo" panose="02000000000000000000" pitchFamily="2" charset="0"/>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ontserrat" panose="000005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lvl1pPr>
              <a:defRPr>
                <a:latin typeface="Montserrat" panose="00000500000000000000" pitchFamily="2" charset="0"/>
              </a:defRPr>
            </a:lvl1pPr>
          </a:lstStyle>
          <a:p>
            <a:r>
              <a:rPr lang="en-US"/>
              <a:t>SIAG/CST New Officer Orientation</a:t>
            </a:r>
            <a:endParaRPr lang="en-US" dirty="0"/>
          </a:p>
        </p:txBody>
      </p:sp>
      <p:sp>
        <p:nvSpPr>
          <p:cNvPr id="6" name="Slide Number Placeholder 5"/>
          <p:cNvSpPr>
            <a:spLocks noGrp="1"/>
          </p:cNvSpPr>
          <p:nvPr>
            <p:ph type="sldNum" sz="quarter" idx="12"/>
          </p:nvPr>
        </p:nvSpPr>
        <p:spPr/>
        <p:txBody>
          <a:bodyPr/>
          <a:lstStyle>
            <a:lvl1pPr>
              <a:defRPr>
                <a:latin typeface="Montserrat" panose="00000500000000000000" pitchFamily="2" charset="0"/>
              </a:defRPr>
            </a:lvl1pPr>
          </a:lstStyle>
          <a:p>
            <a:fld id="{AF9EA071-A051-49EB-ADCF-3A0BA3D0658A}"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280" y="6446520"/>
            <a:ext cx="2309165" cy="365760"/>
          </a:xfrm>
          <a:prstGeom prst="rect">
            <a:avLst/>
          </a:prstGeom>
        </p:spPr>
      </p:pic>
    </p:spTree>
    <p:extLst>
      <p:ext uri="{BB962C8B-B14F-4D97-AF65-F5344CB8AC3E}">
        <p14:creationId xmlns:p14="http://schemas.microsoft.com/office/powerpoint/2010/main" val="366569321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latin typeface="Arvo" panose="02000000000000000000" pitchFamily="2" charset="0"/>
              </a:defRPr>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SIAG/CST New Officer Orientation</a:t>
            </a:r>
          </a:p>
        </p:txBody>
      </p:sp>
      <p:sp>
        <p:nvSpPr>
          <p:cNvPr id="7" name="Slide Number Placeholder 6"/>
          <p:cNvSpPr>
            <a:spLocks noGrp="1"/>
          </p:cNvSpPr>
          <p:nvPr>
            <p:ph type="sldNum" sz="quarter" idx="12"/>
          </p:nvPr>
        </p:nvSpPr>
        <p:spPr/>
        <p:txBody>
          <a:bodyPr/>
          <a:lstStyle/>
          <a:p>
            <a:fld id="{AF9EA071-A051-49EB-ADCF-3A0BA3D0658A}" type="slidenum">
              <a:rPr lang="en-US" smtClean="0"/>
              <a:t>‹#›</a:t>
            </a:fld>
            <a:endParaRPr lang="en-US"/>
          </a:p>
        </p:txBody>
      </p:sp>
    </p:spTree>
    <p:extLst>
      <p:ext uri="{BB962C8B-B14F-4D97-AF65-F5344CB8AC3E}">
        <p14:creationId xmlns:p14="http://schemas.microsoft.com/office/powerpoint/2010/main" val="74744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latin typeface="Arvo" panose="02000000000000000000" pitchFamily="2" charset="0"/>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latin typeface="Proxima Nova Alt Bl" panose="02000506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latin typeface="Proxima Nova Alt Bl" panose="02000506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a:t>SIAG/CST New Officer Orientation</a:t>
            </a:r>
          </a:p>
        </p:txBody>
      </p:sp>
      <p:sp>
        <p:nvSpPr>
          <p:cNvPr id="9" name="Slide Number Placeholder 8"/>
          <p:cNvSpPr>
            <a:spLocks noGrp="1"/>
          </p:cNvSpPr>
          <p:nvPr>
            <p:ph type="sldNum" sz="quarter" idx="12"/>
          </p:nvPr>
        </p:nvSpPr>
        <p:spPr/>
        <p:txBody>
          <a:bodyPr/>
          <a:lstStyle/>
          <a:p>
            <a:fld id="{AF9EA071-A051-49EB-ADCF-3A0BA3D0658A}" type="slidenum">
              <a:rPr lang="en-US" smtClean="0"/>
              <a:t>‹#›</a:t>
            </a:fld>
            <a:endParaRPr lang="en-US"/>
          </a:p>
        </p:txBody>
      </p:sp>
    </p:spTree>
    <p:extLst>
      <p:ext uri="{BB962C8B-B14F-4D97-AF65-F5344CB8AC3E}">
        <p14:creationId xmlns:p14="http://schemas.microsoft.com/office/powerpoint/2010/main" val="4114559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155680" cy="850232"/>
          </a:xfrm>
        </p:spPr>
        <p:txBody>
          <a:bodyPr/>
          <a:lstStyle>
            <a:lvl1pPr>
              <a:defRPr>
                <a:latin typeface="Arvo" panose="02000000000000000000" pitchFamily="2"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a:t>SIAG/CST New Officer Orientation</a:t>
            </a:r>
          </a:p>
        </p:txBody>
      </p:sp>
      <p:sp>
        <p:nvSpPr>
          <p:cNvPr id="5" name="Slide Number Placeholder 4"/>
          <p:cNvSpPr>
            <a:spLocks noGrp="1"/>
          </p:cNvSpPr>
          <p:nvPr>
            <p:ph type="sldNum" sz="quarter" idx="12"/>
          </p:nvPr>
        </p:nvSpPr>
        <p:spPr/>
        <p:txBody>
          <a:bodyPr/>
          <a:lstStyle/>
          <a:p>
            <a:fld id="{AF9EA071-A051-49EB-ADCF-3A0BA3D0658A}" type="slidenum">
              <a:rPr lang="en-US" smtClean="0"/>
              <a:t>‹#›</a:t>
            </a:fld>
            <a:endParaRPr lang="en-US"/>
          </a:p>
        </p:txBody>
      </p:sp>
    </p:spTree>
    <p:extLst>
      <p:ext uri="{BB962C8B-B14F-4D97-AF65-F5344CB8AC3E}">
        <p14:creationId xmlns:p14="http://schemas.microsoft.com/office/powerpoint/2010/main" val="321411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r>
              <a:rPr lang="en-US"/>
              <a:t>SIAG/CST New Officer Orientation</a:t>
            </a:r>
          </a:p>
        </p:txBody>
      </p:sp>
      <p:sp>
        <p:nvSpPr>
          <p:cNvPr id="9" name="Slide Number Placeholder 8"/>
          <p:cNvSpPr>
            <a:spLocks noGrp="1"/>
          </p:cNvSpPr>
          <p:nvPr>
            <p:ph type="sldNum" sz="quarter" idx="12"/>
          </p:nvPr>
        </p:nvSpPr>
        <p:spPr/>
        <p:txBody>
          <a:bodyPr/>
          <a:lstStyle/>
          <a:p>
            <a:fld id="{AF9EA071-A051-49EB-ADCF-3A0BA3D0658A}"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280" y="6446520"/>
            <a:ext cx="2309165" cy="365760"/>
          </a:xfrm>
          <a:prstGeom prst="rect">
            <a:avLst/>
          </a:prstGeom>
        </p:spPr>
      </p:pic>
    </p:spTree>
    <p:extLst>
      <p:ext uri="{BB962C8B-B14F-4D97-AF65-F5344CB8AC3E}">
        <p14:creationId xmlns:p14="http://schemas.microsoft.com/office/powerpoint/2010/main" val="335070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50807" y="0"/>
            <a:ext cx="584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Arvo" panose="02000000000000000000" pitchFamily="2" charset="0"/>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Proxima Nova ScOsf Th" panose="02000506030000020004"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SIAG/CST New Officer Orientation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9EA071-A051-49EB-ADCF-3A0BA3D0658A}"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59150"/>
            <a:ext cx="2309165" cy="365760"/>
          </a:xfrm>
          <a:prstGeom prst="rect">
            <a:avLst/>
          </a:prstGeom>
        </p:spPr>
      </p:pic>
    </p:spTree>
    <p:extLst>
      <p:ext uri="{BB962C8B-B14F-4D97-AF65-F5344CB8AC3E}">
        <p14:creationId xmlns:p14="http://schemas.microsoft.com/office/powerpoint/2010/main" val="347950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latin typeface="Arvo" panose="02000000000000000000" pitchFamily="2" charset="0"/>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latin typeface="Proxima Nova ScOsf Th" panose="02000506030000020004"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6" name="Footer Placeholder 5"/>
          <p:cNvSpPr>
            <a:spLocks noGrp="1"/>
          </p:cNvSpPr>
          <p:nvPr>
            <p:ph type="ftr" sz="quarter" idx="11"/>
          </p:nvPr>
        </p:nvSpPr>
        <p:spPr/>
        <p:txBody>
          <a:bodyPr/>
          <a:lstStyle/>
          <a:p>
            <a:r>
              <a:rPr lang="en-US"/>
              <a:t>SIAG/CST New Officer Orientation</a:t>
            </a:r>
          </a:p>
        </p:txBody>
      </p:sp>
      <p:sp>
        <p:nvSpPr>
          <p:cNvPr id="7" name="Slide Number Placeholder 6"/>
          <p:cNvSpPr>
            <a:spLocks noGrp="1"/>
          </p:cNvSpPr>
          <p:nvPr>
            <p:ph type="sldNum" sz="quarter" idx="12"/>
          </p:nvPr>
        </p:nvSpPr>
        <p:spPr/>
        <p:txBody>
          <a:bodyPr/>
          <a:lstStyle/>
          <a:p>
            <a:fld id="{AF9EA071-A051-49EB-ADCF-3A0BA3D0658A}"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280" y="6446520"/>
            <a:ext cx="2309165" cy="365760"/>
          </a:xfrm>
          <a:prstGeom prst="rect">
            <a:avLst/>
          </a:prstGeom>
        </p:spPr>
      </p:pic>
    </p:spTree>
    <p:extLst>
      <p:ext uri="{BB962C8B-B14F-4D97-AF65-F5344CB8AC3E}">
        <p14:creationId xmlns:p14="http://schemas.microsoft.com/office/powerpoint/2010/main" val="48013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406444" y="6459785"/>
            <a:ext cx="6404305" cy="365125"/>
          </a:xfrm>
          <a:prstGeom prst="rect">
            <a:avLst/>
          </a:prstGeom>
        </p:spPr>
        <p:txBody>
          <a:bodyPr vert="horz" lIns="91440" tIns="45720" rIns="91440" bIns="45720" rtlCol="0" anchor="ctr"/>
          <a:lstStyle>
            <a:lvl1pPr algn="ctr">
              <a:defRPr sz="1400" b="0" cap="all" baseline="0">
                <a:solidFill>
                  <a:srgbClr val="FFFFFF"/>
                </a:solidFill>
                <a:latin typeface="Montserrat" panose="00000500000000000000" pitchFamily="2" charset="0"/>
              </a:defRPr>
            </a:lvl1pPr>
          </a:lstStyle>
          <a:p>
            <a:r>
              <a:rPr lang="en-US"/>
              <a:t>SIAG/CST New Officer Orientation</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latin typeface="Montserrat" panose="00000500000000000000" pitchFamily="2" charset="0"/>
              </a:defRPr>
            </a:lvl1pPr>
          </a:lstStyle>
          <a:p>
            <a:fld id="{AF9EA071-A051-49EB-ADCF-3A0BA3D0658A}" type="slidenum">
              <a:rPr lang="en-US" smtClean="0"/>
              <a:pPr/>
              <a:t>‹#›</a:t>
            </a:fld>
            <a:endParaRPr lang="en-US"/>
          </a:p>
        </p:txBody>
      </p:sp>
      <p:cxnSp>
        <p:nvCxnSpPr>
          <p:cNvPr id="10" name="Straight Connector 9"/>
          <p:cNvCxnSpPr/>
          <p:nvPr/>
        </p:nvCxnSpPr>
        <p:spPr>
          <a:xfrm>
            <a:off x="1097280" y="84349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7280" y="6446520"/>
            <a:ext cx="2309165" cy="365760"/>
          </a:xfrm>
          <a:prstGeom prst="rect">
            <a:avLst/>
          </a:prstGeom>
        </p:spPr>
      </p:pic>
    </p:spTree>
    <p:extLst>
      <p:ext uri="{BB962C8B-B14F-4D97-AF65-F5344CB8AC3E}">
        <p14:creationId xmlns:p14="http://schemas.microsoft.com/office/powerpoint/2010/main" val="34034561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Arvo" panose="02000000000000000000" pitchFamily="2"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ontserrat" panose="00000500000000000000" pitchFamily="2"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ontserrat" panose="00000500000000000000" pitchFamily="2"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ontserrat" panose="00000500000000000000" pitchFamily="2"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ontserrat" panose="00000500000000000000" pitchFamily="2"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ontserrat" panose="00000500000000000000" pitchFamily="2"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5939246"/>
            <a:ext cx="4040777" cy="391886"/>
          </a:xfrm>
        </p:spPr>
        <p:txBody>
          <a:bodyPr/>
          <a:lstStyle/>
          <a:p>
            <a:pPr algn="ctr"/>
            <a:r>
              <a:rPr lang="en-US" dirty="0">
                <a:solidFill>
                  <a:schemeClr val="bg1"/>
                </a:solidFill>
              </a:rPr>
              <a:t>2023 SIAG/OPT Business meeting</a:t>
            </a:r>
          </a:p>
        </p:txBody>
      </p:sp>
      <p:sp>
        <p:nvSpPr>
          <p:cNvPr id="7" name="Content Placeholder 6"/>
          <p:cNvSpPr>
            <a:spLocks noGrp="1"/>
          </p:cNvSpPr>
          <p:nvPr>
            <p:ph idx="1"/>
          </p:nvPr>
        </p:nvSpPr>
        <p:spPr>
          <a:xfrm>
            <a:off x="4357963" y="669246"/>
            <a:ext cx="7834037" cy="5661886"/>
          </a:xfrm>
        </p:spPr>
        <p:txBody>
          <a:bodyPr anchor="ctr">
            <a:normAutofit/>
          </a:bodyPr>
          <a:lstStyle/>
          <a:p>
            <a:pPr marL="0" indent="0">
              <a:buNone/>
            </a:pPr>
            <a:r>
              <a:rPr lang="en-US" sz="6600" b="1" dirty="0">
                <a:latin typeface="Arvo" panose="02000000000000000000"/>
              </a:rPr>
              <a:t>2023 </a:t>
            </a:r>
            <a:r>
              <a:rPr lang="en-US" sz="6600" b="1" dirty="0">
                <a:solidFill>
                  <a:schemeClr val="accent1"/>
                </a:solidFill>
                <a:latin typeface="Arvo" panose="02000000000000000000"/>
              </a:rPr>
              <a:t>SIAG/OPT</a:t>
            </a:r>
          </a:p>
          <a:p>
            <a:pPr marL="0" indent="0">
              <a:buNone/>
            </a:pPr>
            <a:br>
              <a:rPr lang="en-US" sz="3600" dirty="0">
                <a:solidFill>
                  <a:schemeClr val="accent2"/>
                </a:solidFill>
              </a:rPr>
            </a:br>
            <a:r>
              <a:rPr lang="en-US" sz="3600" dirty="0">
                <a:solidFill>
                  <a:schemeClr val="accent2"/>
                </a:solidFill>
              </a:rPr>
              <a:t>SIAM Conference on Optimization</a:t>
            </a:r>
            <a:br>
              <a:rPr lang="en-US" sz="3600" dirty="0">
                <a:solidFill>
                  <a:schemeClr val="accent2"/>
                </a:solidFill>
              </a:rPr>
            </a:br>
            <a:r>
              <a:rPr lang="en-US" sz="1800" dirty="0">
                <a:solidFill>
                  <a:schemeClr val="accent2"/>
                </a:solidFill>
              </a:rPr>
              <a:t>Co-located with the SIAM Conference on Applied and Computational Discrete Algorithms </a:t>
            </a:r>
          </a:p>
          <a:p>
            <a:pPr marL="0" indent="0">
              <a:buNone/>
            </a:pPr>
            <a:br>
              <a:rPr lang="en-US" sz="2400" dirty="0">
                <a:solidFill>
                  <a:schemeClr val="accent2"/>
                </a:solidFill>
              </a:rPr>
            </a:br>
            <a:r>
              <a:rPr lang="en-US" sz="2400" dirty="0">
                <a:solidFill>
                  <a:schemeClr val="accent2"/>
                </a:solidFill>
              </a:rPr>
              <a:t>Activity Group on Optimization Business Meeting</a:t>
            </a:r>
          </a:p>
          <a:p>
            <a:pPr marL="0" indent="0">
              <a:buNone/>
            </a:pPr>
            <a:endParaRPr lang="en-US" sz="2400" dirty="0">
              <a:solidFill>
                <a:schemeClr val="accent2"/>
              </a:solidFill>
            </a:endParaRPr>
          </a:p>
          <a:p>
            <a:pPr marL="0" indent="0">
              <a:buNone/>
            </a:pPr>
            <a:r>
              <a:rPr lang="en-US" sz="1600" dirty="0">
                <a:solidFill>
                  <a:srgbClr val="333333"/>
                </a:solidFill>
                <a:latin typeface="Arvo" panose="02000000000000000000"/>
              </a:rPr>
              <a:t>Wednesday, May 31</a:t>
            </a:r>
            <a:r>
              <a:rPr lang="en-US" sz="1600" baseline="30000" dirty="0">
                <a:solidFill>
                  <a:srgbClr val="333333"/>
                </a:solidFill>
                <a:latin typeface="Arvo" panose="02000000000000000000"/>
              </a:rPr>
              <a:t>st</a:t>
            </a:r>
            <a:r>
              <a:rPr lang="en-US" sz="1600" dirty="0">
                <a:solidFill>
                  <a:srgbClr val="333333"/>
                </a:solidFill>
                <a:latin typeface="Arvo" panose="02000000000000000000"/>
              </a:rPr>
              <a:t>, 6:45 - 7:45 pm PDT</a:t>
            </a:r>
            <a:br>
              <a:rPr lang="en-US" sz="1600" dirty="0">
                <a:solidFill>
                  <a:srgbClr val="333333"/>
                </a:solidFill>
                <a:latin typeface="Arvo" panose="02000000000000000000"/>
              </a:rPr>
            </a:br>
            <a:r>
              <a:rPr lang="en-US" sz="1600" dirty="0">
                <a:solidFill>
                  <a:srgbClr val="333333"/>
                </a:solidFill>
                <a:latin typeface="Arvo" panose="02000000000000000000"/>
              </a:rPr>
              <a:t>Grand Ballroom B/C/D, 2</a:t>
            </a:r>
            <a:r>
              <a:rPr lang="en-US" sz="1600" baseline="30000" dirty="0">
                <a:solidFill>
                  <a:srgbClr val="333333"/>
                </a:solidFill>
                <a:latin typeface="Arvo" panose="02000000000000000000"/>
              </a:rPr>
              <a:t>nd</a:t>
            </a:r>
            <a:r>
              <a:rPr lang="en-US" sz="1600" dirty="0">
                <a:solidFill>
                  <a:srgbClr val="333333"/>
                </a:solidFill>
                <a:latin typeface="Arvo" panose="02000000000000000000"/>
              </a:rPr>
              <a:t> floor</a:t>
            </a:r>
            <a:br>
              <a:rPr lang="en-US" sz="1600" dirty="0">
                <a:solidFill>
                  <a:srgbClr val="333333"/>
                </a:solidFill>
                <a:latin typeface="Arvo" panose="02000000000000000000"/>
              </a:rPr>
            </a:br>
            <a:r>
              <a:rPr lang="en-US" sz="1600" dirty="0">
                <a:solidFill>
                  <a:srgbClr val="333333"/>
                </a:solidFill>
                <a:latin typeface="Arvo" panose="02000000000000000000"/>
              </a:rPr>
              <a:t>The Sheraton Grand Seattle</a:t>
            </a:r>
            <a:br>
              <a:rPr lang="en-US" sz="1600" dirty="0">
                <a:solidFill>
                  <a:srgbClr val="333333"/>
                </a:solidFill>
                <a:latin typeface="Arvo" panose="02000000000000000000"/>
              </a:rPr>
            </a:br>
            <a:r>
              <a:rPr lang="en-US" sz="1600" dirty="0" err="1">
                <a:solidFill>
                  <a:srgbClr val="333333"/>
                </a:solidFill>
                <a:latin typeface="Arvo" panose="02000000000000000000"/>
              </a:rPr>
              <a:t>Seattle</a:t>
            </a:r>
            <a:r>
              <a:rPr lang="en-US" sz="1600" dirty="0">
                <a:solidFill>
                  <a:srgbClr val="333333"/>
                </a:solidFill>
                <a:latin typeface="Arvo" panose="02000000000000000000"/>
              </a:rPr>
              <a:t>, Washington U.S.</a:t>
            </a:r>
          </a:p>
        </p:txBody>
      </p:sp>
      <p:grpSp>
        <p:nvGrpSpPr>
          <p:cNvPr id="6" name="Group 5">
            <a:extLst>
              <a:ext uri="{FF2B5EF4-FFF2-40B4-BE49-F238E27FC236}">
                <a16:creationId xmlns:a16="http://schemas.microsoft.com/office/drawing/2014/main" id="{B3C5B014-42F3-E42F-4253-1B99A8B7ED9B}"/>
              </a:ext>
            </a:extLst>
          </p:cNvPr>
          <p:cNvGrpSpPr/>
          <p:nvPr/>
        </p:nvGrpSpPr>
        <p:grpSpPr>
          <a:xfrm>
            <a:off x="-202269" y="4851572"/>
            <a:ext cx="4445314" cy="1000125"/>
            <a:chOff x="-202269" y="4939121"/>
            <a:chExt cx="4445314" cy="1000125"/>
          </a:xfrm>
        </p:grpSpPr>
        <p:sp>
          <p:nvSpPr>
            <p:cNvPr id="3" name="Rectangle 2">
              <a:extLst>
                <a:ext uri="{FF2B5EF4-FFF2-40B4-BE49-F238E27FC236}">
                  <a16:creationId xmlns:a16="http://schemas.microsoft.com/office/drawing/2014/main" id="{2ABB04CD-5A35-A98C-4FB9-6EE66B9E676A}"/>
                </a:ext>
              </a:extLst>
            </p:cNvPr>
            <p:cNvSpPr/>
            <p:nvPr/>
          </p:nvSpPr>
          <p:spPr>
            <a:xfrm>
              <a:off x="262647" y="4939121"/>
              <a:ext cx="3424136"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14E6B0B-25ED-72E7-E0ED-650FFCD6F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69" y="4972425"/>
              <a:ext cx="4445314" cy="9335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42558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758952"/>
            <a:ext cx="12192000" cy="3566160"/>
          </a:xfrm>
        </p:spPr>
        <p:txBody>
          <a:bodyPr>
            <a:normAutofit/>
          </a:bodyPr>
          <a:lstStyle/>
          <a:p>
            <a:pPr algn="ctr"/>
            <a:r>
              <a:rPr lang="en-US" sz="7800" dirty="0">
                <a:solidFill>
                  <a:srgbClr val="808080"/>
                </a:solidFill>
              </a:rPr>
              <a:t>Future </a:t>
            </a:r>
            <a:r>
              <a:rPr lang="en-US" sz="7800" dirty="0">
                <a:solidFill>
                  <a:schemeClr val="bg1">
                    <a:lumMod val="50000"/>
                  </a:schemeClr>
                </a:solidFill>
              </a:rPr>
              <a:t>conferences</a:t>
            </a:r>
            <a:r>
              <a:rPr lang="en-US" sz="7800" dirty="0">
                <a:solidFill>
                  <a:srgbClr val="808080"/>
                </a:solidFill>
              </a:rPr>
              <a:t>?</a:t>
            </a:r>
          </a:p>
        </p:txBody>
      </p:sp>
      <p:sp>
        <p:nvSpPr>
          <p:cNvPr id="3" name="Text Placeholder 2"/>
          <p:cNvSpPr>
            <a:spLocks noGrp="1"/>
          </p:cNvSpPr>
          <p:nvPr>
            <p:ph type="subTitle" idx="1"/>
          </p:nvPr>
        </p:nvSpPr>
        <p:spPr>
          <a:xfrm>
            <a:off x="0" y="4455620"/>
            <a:ext cx="12191999" cy="1143000"/>
          </a:xfrm>
        </p:spPr>
        <p:txBody>
          <a:bodyPr>
            <a:noAutofit/>
          </a:bodyPr>
          <a:lstStyle/>
          <a:p>
            <a:pPr algn="ctr"/>
            <a:r>
              <a:rPr lang="en-US" dirty="0">
                <a:solidFill>
                  <a:schemeClr val="accent1"/>
                </a:solidFill>
              </a:rPr>
              <a:t>Location</a:t>
            </a:r>
            <a:endParaRPr lang="en-US" dirty="0"/>
          </a:p>
          <a:p>
            <a:pPr algn="ctr"/>
            <a:r>
              <a:rPr lang="en-US" dirty="0">
                <a:solidFill>
                  <a:schemeClr val="accent3"/>
                </a:solidFill>
              </a:rPr>
              <a:t>DATES</a:t>
            </a:r>
            <a:endParaRPr lang="en-US" dirty="0"/>
          </a:p>
          <a:p>
            <a:pPr algn="ctr"/>
            <a:r>
              <a:rPr lang="en-US">
                <a:solidFill>
                  <a:schemeClr val="accent4"/>
                </a:solidFill>
              </a:rPr>
              <a:t>themes</a:t>
            </a:r>
            <a:endParaRPr lang="en-US" dirty="0">
              <a:solidFill>
                <a:schemeClr val="accent4"/>
              </a:solidFill>
            </a:endParaRPr>
          </a:p>
        </p:txBody>
      </p:sp>
      <p:sp>
        <p:nvSpPr>
          <p:cNvPr id="4" name="Footer Placeholder 3"/>
          <p:cNvSpPr>
            <a:spLocks noGrp="1"/>
          </p:cNvSpPr>
          <p:nvPr>
            <p:ph type="ftr" sz="quarter" idx="11"/>
          </p:nvPr>
        </p:nvSpPr>
        <p:spPr/>
        <p:txBody>
          <a:bodyPr/>
          <a:lstStyle/>
          <a:p>
            <a:r>
              <a:rPr lang="en-US" dirty="0"/>
              <a:t>2023 SIAG/OPT Business meeting</a:t>
            </a:r>
          </a:p>
        </p:txBody>
      </p:sp>
    </p:spTree>
    <p:extLst>
      <p:ext uri="{BB962C8B-B14F-4D97-AF65-F5344CB8AC3E}">
        <p14:creationId xmlns:p14="http://schemas.microsoft.com/office/powerpoint/2010/main" val="321981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sp>
        <p:nvSpPr>
          <p:cNvPr id="6" name="Rectangle 5"/>
          <p:cNvSpPr/>
          <p:nvPr/>
        </p:nvSpPr>
        <p:spPr>
          <a:xfrm>
            <a:off x="438149" y="237894"/>
            <a:ext cx="11915775" cy="707886"/>
          </a:xfrm>
          <a:prstGeom prst="rect">
            <a:avLst/>
          </a:prstGeom>
        </p:spPr>
        <p:txBody>
          <a:bodyPr wrap="square">
            <a:spAutoFit/>
          </a:bodyPr>
          <a:lstStyle/>
          <a:p>
            <a:pPr lvl="0"/>
            <a:r>
              <a:rPr lang="en-US" sz="4000" b="1" dirty="0">
                <a:solidFill>
                  <a:srgbClr val="404040"/>
                </a:solidFill>
                <a:latin typeface="Arvo" panose="02000000000000000000" pitchFamily="2" charset="0"/>
              </a:rPr>
              <a:t>ICIAM </a:t>
            </a:r>
            <a:r>
              <a:rPr lang="en-US" sz="3600" dirty="0">
                <a:solidFill>
                  <a:srgbClr val="00A79F"/>
                </a:solidFill>
                <a:latin typeface="Arvo" panose="02000000000000000000" pitchFamily="2" charset="0"/>
              </a:rPr>
              <a:t>2023</a:t>
            </a:r>
            <a:endParaRPr lang="en-US" sz="2800" dirty="0">
              <a:solidFill>
                <a:srgbClr val="00A79F"/>
              </a:solidFill>
            </a:endParaRPr>
          </a:p>
        </p:txBody>
      </p:sp>
      <p:pic>
        <p:nvPicPr>
          <p:cNvPr id="2050" name="Picture 2">
            <a:extLst>
              <a:ext uri="{FF2B5EF4-FFF2-40B4-BE49-F238E27FC236}">
                <a16:creationId xmlns:a16="http://schemas.microsoft.com/office/drawing/2014/main" id="{C7CCFC1A-A31E-397D-6EB5-432B87068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975" y="871041"/>
            <a:ext cx="5032050" cy="25579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25528F-1E75-F975-6D6C-60074093625C}"/>
              </a:ext>
            </a:extLst>
          </p:cNvPr>
          <p:cNvSpPr txBox="1"/>
          <p:nvPr/>
        </p:nvSpPr>
        <p:spPr>
          <a:xfrm>
            <a:off x="0" y="3429000"/>
            <a:ext cx="12192000" cy="2308324"/>
          </a:xfrm>
          <a:prstGeom prst="rect">
            <a:avLst/>
          </a:prstGeom>
          <a:noFill/>
        </p:spPr>
        <p:txBody>
          <a:bodyPr wrap="square" rtlCol="0">
            <a:spAutoFit/>
          </a:bodyPr>
          <a:lstStyle/>
          <a:p>
            <a:pPr algn="ctr"/>
            <a:br>
              <a:rPr lang="en-US" dirty="0">
                <a:latin typeface="Arvo" panose="02000000000000000000" pitchFamily="2" charset="0"/>
              </a:rPr>
            </a:br>
            <a:r>
              <a:rPr lang="en-US" dirty="0">
                <a:latin typeface="Arvo" panose="02000000000000000000" pitchFamily="2" charset="0"/>
              </a:rPr>
              <a:t>The congress will take place at </a:t>
            </a:r>
            <a:r>
              <a:rPr lang="en-US" b="0" i="0" dirty="0" err="1">
                <a:solidFill>
                  <a:srgbClr val="000000"/>
                </a:solidFill>
                <a:effectLst/>
                <a:latin typeface="Arvo" panose="02000000000000000000" pitchFamily="2" charset="0"/>
              </a:rPr>
              <a:t>Waseda</a:t>
            </a:r>
            <a:r>
              <a:rPr lang="en-US" b="0" i="0" dirty="0">
                <a:solidFill>
                  <a:srgbClr val="000000"/>
                </a:solidFill>
                <a:effectLst/>
                <a:latin typeface="Arvo" panose="02000000000000000000" pitchFamily="2" charset="0"/>
              </a:rPr>
              <a:t> University, Tokyo, Japan from August 20-25, 2023.</a:t>
            </a:r>
          </a:p>
          <a:p>
            <a:pPr algn="ctr"/>
            <a:endParaRPr lang="en-US" dirty="0">
              <a:solidFill>
                <a:srgbClr val="000000"/>
              </a:solidFill>
              <a:latin typeface="Arvo" panose="02000000000000000000" pitchFamily="2" charset="0"/>
            </a:endParaRPr>
          </a:p>
          <a:p>
            <a:pPr algn="ctr"/>
            <a:r>
              <a:rPr lang="en-US" dirty="0">
                <a:solidFill>
                  <a:srgbClr val="000000"/>
                </a:solidFill>
                <a:latin typeface="Arvo" panose="02000000000000000000" pitchFamily="2" charset="0"/>
              </a:rPr>
              <a:t>SIAM is a member of the International Congress on Industrial and Applied Mathematics (ICIAM).</a:t>
            </a:r>
          </a:p>
          <a:p>
            <a:pPr algn="ctr"/>
            <a:endParaRPr lang="en-US" dirty="0">
              <a:solidFill>
                <a:srgbClr val="000000"/>
              </a:solidFill>
              <a:latin typeface="Arvo" panose="02000000000000000000" pitchFamily="2" charset="0"/>
            </a:endParaRPr>
          </a:p>
          <a:p>
            <a:pPr algn="ctr"/>
            <a:r>
              <a:rPr lang="en-US" dirty="0">
                <a:solidFill>
                  <a:srgbClr val="000000"/>
                </a:solidFill>
                <a:latin typeface="Arvo" panose="02000000000000000000" pitchFamily="2" charset="0"/>
              </a:rPr>
              <a:t>ICIAM 2023 is being organized by JSIAM (Japan Society for Industrial and Applied Mathematics) and MSJ (Mathematical Society of Japan),  members of ICIAM.</a:t>
            </a:r>
            <a:br>
              <a:rPr lang="en-US" dirty="0">
                <a:latin typeface="Arvo" panose="02000000000000000000" pitchFamily="2" charset="0"/>
              </a:rPr>
            </a:br>
            <a:endParaRPr lang="en-US" dirty="0">
              <a:latin typeface="Arvo" panose="02000000000000000000" pitchFamily="2" charset="0"/>
            </a:endParaRPr>
          </a:p>
        </p:txBody>
      </p:sp>
      <p:sp>
        <p:nvSpPr>
          <p:cNvPr id="11" name="TextBox 10">
            <a:extLst>
              <a:ext uri="{FF2B5EF4-FFF2-40B4-BE49-F238E27FC236}">
                <a16:creationId xmlns:a16="http://schemas.microsoft.com/office/drawing/2014/main" id="{14091B13-C14F-6292-586D-41C7E22C03AA}"/>
              </a:ext>
            </a:extLst>
          </p:cNvPr>
          <p:cNvSpPr txBox="1"/>
          <p:nvPr/>
        </p:nvSpPr>
        <p:spPr>
          <a:xfrm>
            <a:off x="0" y="5737324"/>
            <a:ext cx="12192000" cy="400110"/>
          </a:xfrm>
          <a:prstGeom prst="rect">
            <a:avLst/>
          </a:prstGeom>
          <a:noFill/>
        </p:spPr>
        <p:txBody>
          <a:bodyPr wrap="square">
            <a:spAutoFit/>
          </a:bodyPr>
          <a:lstStyle/>
          <a:p>
            <a:pPr algn="ctr"/>
            <a:r>
              <a:rPr lang="en-US" sz="2000" dirty="0">
                <a:solidFill>
                  <a:srgbClr val="E02D21"/>
                </a:solidFill>
                <a:latin typeface="Arvo" panose="02000000000000000000" pitchFamily="2" charset="0"/>
              </a:rPr>
              <a:t>https://iciam2023.org/</a:t>
            </a:r>
          </a:p>
        </p:txBody>
      </p:sp>
    </p:spTree>
    <p:extLst>
      <p:ext uri="{BB962C8B-B14F-4D97-AF65-F5344CB8AC3E}">
        <p14:creationId xmlns:p14="http://schemas.microsoft.com/office/powerpoint/2010/main" val="3326802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sp>
        <p:nvSpPr>
          <p:cNvPr id="11" name="Rectangle 10"/>
          <p:cNvSpPr/>
          <p:nvPr/>
        </p:nvSpPr>
        <p:spPr>
          <a:xfrm>
            <a:off x="457200" y="282715"/>
            <a:ext cx="8038011" cy="707886"/>
          </a:xfrm>
          <a:prstGeom prst="rect">
            <a:avLst/>
          </a:prstGeom>
        </p:spPr>
        <p:txBody>
          <a:bodyPr wrap="square">
            <a:spAutoFit/>
          </a:bodyPr>
          <a:lstStyle/>
          <a:p>
            <a:r>
              <a:rPr lang="en-US" sz="4000" b="1" dirty="0">
                <a:solidFill>
                  <a:srgbClr val="404040"/>
                </a:solidFill>
                <a:latin typeface="Arvo" panose="02000000000000000000" pitchFamily="2" charset="0"/>
              </a:rPr>
              <a:t>Join SIAM Today!</a:t>
            </a:r>
            <a:endParaRPr lang="en-US" sz="2800" dirty="0">
              <a:solidFill>
                <a:srgbClr val="404040"/>
              </a:solidFill>
            </a:endParaRPr>
          </a:p>
        </p:txBody>
      </p:sp>
      <p:sp>
        <p:nvSpPr>
          <p:cNvPr id="12" name="TextBox 11"/>
          <p:cNvSpPr txBox="1"/>
          <p:nvPr/>
        </p:nvSpPr>
        <p:spPr>
          <a:xfrm>
            <a:off x="418875" y="1410763"/>
            <a:ext cx="5975137" cy="4247317"/>
          </a:xfrm>
          <a:prstGeom prst="rect">
            <a:avLst/>
          </a:prstGeom>
          <a:noFill/>
        </p:spPr>
        <p:txBody>
          <a:bodyPr wrap="square" rtlCol="0">
            <a:spAutoFit/>
          </a:bodyPr>
          <a:lstStyle/>
          <a:p>
            <a:pPr marL="285750" indent="-285750">
              <a:lnSpc>
                <a:spcPct val="150000"/>
              </a:lnSpc>
              <a:buClr>
                <a:schemeClr val="accent2"/>
              </a:buClr>
              <a:buFont typeface="Wingdings" panose="05000000000000000000" pitchFamily="2" charset="2"/>
              <a:buChar char="§"/>
            </a:pPr>
            <a:r>
              <a:rPr lang="en-US" i="1" dirty="0">
                <a:solidFill>
                  <a:srgbClr val="404040"/>
                </a:solidFill>
                <a:latin typeface="Montserrat" panose="00000500000000000000"/>
              </a:rPr>
              <a:t>SIAM Review </a:t>
            </a:r>
            <a:r>
              <a:rPr lang="en-US" dirty="0">
                <a:solidFill>
                  <a:srgbClr val="404040"/>
                </a:solidFill>
                <a:latin typeface="Montserrat" panose="00000500000000000000"/>
              </a:rPr>
              <a:t>(Print &amp; Electronic)</a:t>
            </a:r>
          </a:p>
          <a:p>
            <a:pPr marL="285750" indent="-285750">
              <a:lnSpc>
                <a:spcPct val="150000"/>
              </a:lnSpc>
              <a:buClr>
                <a:schemeClr val="accent2"/>
              </a:buClr>
              <a:buFont typeface="Wingdings" panose="05000000000000000000" pitchFamily="2" charset="2"/>
              <a:buChar char="§"/>
            </a:pPr>
            <a:r>
              <a:rPr lang="en-US" i="1" dirty="0">
                <a:solidFill>
                  <a:srgbClr val="404040"/>
                </a:solidFill>
                <a:latin typeface="Montserrat" panose="00000500000000000000"/>
              </a:rPr>
              <a:t>SIAM News </a:t>
            </a:r>
            <a:r>
              <a:rPr lang="en-US" dirty="0">
                <a:solidFill>
                  <a:srgbClr val="404040"/>
                </a:solidFill>
                <a:latin typeface="Montserrat" panose="00000500000000000000"/>
              </a:rPr>
              <a:t>(Print)</a:t>
            </a:r>
          </a:p>
          <a:p>
            <a:pPr marL="285750" indent="-285750">
              <a:lnSpc>
                <a:spcPct val="150000"/>
              </a:lnSpc>
              <a:buClr>
                <a:schemeClr val="accent2"/>
              </a:buClr>
              <a:buFont typeface="Wingdings" panose="05000000000000000000" pitchFamily="2" charset="2"/>
              <a:buChar char="§"/>
            </a:pPr>
            <a:r>
              <a:rPr lang="en-US" dirty="0">
                <a:solidFill>
                  <a:srgbClr val="404040"/>
                </a:solidFill>
                <a:latin typeface="Montserrat" panose="00000500000000000000"/>
              </a:rPr>
              <a:t>30% Off SIAM Books</a:t>
            </a:r>
          </a:p>
          <a:p>
            <a:pPr marL="285750" indent="-285750">
              <a:lnSpc>
                <a:spcPct val="150000"/>
              </a:lnSpc>
              <a:buClr>
                <a:schemeClr val="accent2"/>
              </a:buClr>
              <a:buFont typeface="Wingdings" panose="05000000000000000000" pitchFamily="2" charset="2"/>
              <a:buChar char="§"/>
            </a:pPr>
            <a:r>
              <a:rPr lang="en-US" dirty="0">
                <a:solidFill>
                  <a:srgbClr val="404040"/>
                </a:solidFill>
                <a:latin typeface="Montserrat" panose="00000500000000000000"/>
              </a:rPr>
              <a:t>$15 / Activity Group Membership</a:t>
            </a:r>
          </a:p>
          <a:p>
            <a:pPr marL="285750" indent="-285750">
              <a:lnSpc>
                <a:spcPct val="150000"/>
              </a:lnSpc>
              <a:buClr>
                <a:schemeClr val="accent2"/>
              </a:buClr>
              <a:buFont typeface="Wingdings" panose="05000000000000000000" pitchFamily="2" charset="2"/>
              <a:buChar char="§"/>
            </a:pPr>
            <a:r>
              <a:rPr lang="en-US" dirty="0">
                <a:solidFill>
                  <a:srgbClr val="404040"/>
                </a:solidFill>
                <a:latin typeface="Montserrat" panose="00000500000000000000"/>
              </a:rPr>
              <a:t>20% - 30% Off Registrations</a:t>
            </a:r>
          </a:p>
          <a:p>
            <a:pPr marL="285750" indent="-285750">
              <a:lnSpc>
                <a:spcPct val="150000"/>
              </a:lnSpc>
              <a:buClr>
                <a:schemeClr val="accent2"/>
              </a:buClr>
              <a:buFont typeface="Wingdings" panose="05000000000000000000" pitchFamily="2" charset="2"/>
              <a:buChar char="§"/>
            </a:pPr>
            <a:r>
              <a:rPr lang="en-US" dirty="0">
                <a:solidFill>
                  <a:srgbClr val="404040"/>
                </a:solidFill>
                <a:latin typeface="Montserrat" panose="00000500000000000000"/>
              </a:rPr>
              <a:t>80% Off Journals (up to 4)</a:t>
            </a:r>
          </a:p>
          <a:p>
            <a:pPr marL="285750" indent="-285750">
              <a:lnSpc>
                <a:spcPct val="150000"/>
              </a:lnSpc>
              <a:buClr>
                <a:schemeClr val="accent2"/>
              </a:buClr>
              <a:buFont typeface="Wingdings" panose="05000000000000000000" pitchFamily="2" charset="2"/>
              <a:buChar char="§"/>
            </a:pPr>
            <a:r>
              <a:rPr lang="en-US" dirty="0">
                <a:solidFill>
                  <a:srgbClr val="404040"/>
                </a:solidFill>
                <a:latin typeface="Montserrat" panose="00000500000000000000"/>
              </a:rPr>
              <a:t>95% Off e-Access to Journals</a:t>
            </a:r>
          </a:p>
          <a:p>
            <a:pPr marL="285750" indent="-285750">
              <a:lnSpc>
                <a:spcPct val="150000"/>
              </a:lnSpc>
              <a:buClr>
                <a:schemeClr val="accent2"/>
              </a:buClr>
              <a:buFont typeface="Wingdings" panose="05000000000000000000" pitchFamily="2" charset="2"/>
              <a:buChar char="§"/>
            </a:pPr>
            <a:r>
              <a:rPr lang="en-US" dirty="0">
                <a:solidFill>
                  <a:srgbClr val="404040"/>
                </a:solidFill>
                <a:latin typeface="Montserrat" panose="00000500000000000000"/>
              </a:rPr>
              <a:t>Spouse may join as Associate Member</a:t>
            </a:r>
          </a:p>
          <a:p>
            <a:pPr marL="285750" indent="-285750">
              <a:lnSpc>
                <a:spcPct val="150000"/>
              </a:lnSpc>
              <a:buClr>
                <a:schemeClr val="accent2"/>
              </a:buClr>
              <a:buFont typeface="Wingdings" panose="05000000000000000000" pitchFamily="2" charset="2"/>
              <a:buChar char="§"/>
            </a:pPr>
            <a:r>
              <a:rPr lang="en-US" i="1" dirty="0">
                <a:solidFill>
                  <a:srgbClr val="404040"/>
                </a:solidFill>
                <a:latin typeface="Montserrat" panose="00000500000000000000"/>
              </a:rPr>
              <a:t>SIAM Unwrapped</a:t>
            </a:r>
          </a:p>
          <a:p>
            <a:pPr marL="285750" indent="-285750">
              <a:lnSpc>
                <a:spcPct val="150000"/>
              </a:lnSpc>
              <a:buClr>
                <a:schemeClr val="accent2"/>
              </a:buClr>
              <a:buFont typeface="Wingdings" panose="05000000000000000000" pitchFamily="2" charset="2"/>
              <a:buChar char="§"/>
            </a:pPr>
            <a:endParaRPr lang="en-US" dirty="0">
              <a:solidFill>
                <a:srgbClr val="404040"/>
              </a:solidFill>
              <a:latin typeface="Montserrat" panose="00000500000000000000"/>
            </a:endParaRPr>
          </a:p>
        </p:txBody>
      </p:sp>
      <p:sp>
        <p:nvSpPr>
          <p:cNvPr id="13" name="Rectangle 12"/>
          <p:cNvSpPr/>
          <p:nvPr/>
        </p:nvSpPr>
        <p:spPr>
          <a:xfrm>
            <a:off x="5571067" y="1422975"/>
            <a:ext cx="6862299" cy="4200509"/>
          </a:xfrm>
          <a:prstGeom prst="rect">
            <a:avLst/>
          </a:prstGeom>
        </p:spPr>
        <p:txBody>
          <a:bodyPr wrap="square">
            <a:spAutoFit/>
          </a:bodyPr>
          <a:lstStyle/>
          <a:p>
            <a:pPr marL="285750" indent="-285750">
              <a:lnSpc>
                <a:spcPct val="150000"/>
              </a:lnSpc>
              <a:buClr>
                <a:schemeClr val="accent2"/>
              </a:buClr>
              <a:buFont typeface="Wingdings" panose="05000000000000000000" pitchFamily="2" charset="2"/>
              <a:buChar char="§"/>
            </a:pPr>
            <a:r>
              <a:rPr lang="en-US" dirty="0">
                <a:solidFill>
                  <a:srgbClr val="404040"/>
                </a:solidFill>
                <a:latin typeface="Montserrat" panose="00000500000000000000"/>
              </a:rPr>
              <a:t>Vote in SIAM Elections</a:t>
            </a:r>
          </a:p>
          <a:p>
            <a:pPr marL="285750" indent="-285750">
              <a:lnSpc>
                <a:spcPct val="150000"/>
              </a:lnSpc>
              <a:buClr>
                <a:schemeClr val="accent2"/>
              </a:buClr>
              <a:buFont typeface="Wingdings" panose="05000000000000000000" pitchFamily="2" charset="2"/>
              <a:buChar char="§"/>
            </a:pPr>
            <a:r>
              <a:rPr lang="en-US" dirty="0">
                <a:solidFill>
                  <a:srgbClr val="404040"/>
                </a:solidFill>
                <a:latin typeface="Montserrat" panose="00000500000000000000"/>
              </a:rPr>
              <a:t>Eligible to Hold Office</a:t>
            </a:r>
          </a:p>
          <a:p>
            <a:pPr marL="285750" indent="-285750">
              <a:lnSpc>
                <a:spcPct val="150000"/>
              </a:lnSpc>
              <a:buClr>
                <a:schemeClr val="accent2"/>
              </a:buClr>
              <a:buFont typeface="Wingdings" panose="05000000000000000000" pitchFamily="2" charset="2"/>
              <a:buChar char="§"/>
            </a:pPr>
            <a:r>
              <a:rPr lang="en-US" dirty="0">
                <a:solidFill>
                  <a:srgbClr val="404040"/>
                </a:solidFill>
                <a:latin typeface="Montserrat" panose="00000500000000000000"/>
              </a:rPr>
              <a:t>Eligible for Committee Appointments</a:t>
            </a:r>
          </a:p>
          <a:p>
            <a:pPr marL="285750" indent="-285750">
              <a:lnSpc>
                <a:spcPct val="150000"/>
              </a:lnSpc>
              <a:buClr>
                <a:schemeClr val="accent2"/>
              </a:buClr>
              <a:buFont typeface="Wingdings" panose="05000000000000000000" pitchFamily="2" charset="2"/>
              <a:buChar char="§"/>
            </a:pPr>
            <a:r>
              <a:rPr lang="en-US" dirty="0">
                <a:solidFill>
                  <a:srgbClr val="404040"/>
                </a:solidFill>
                <a:latin typeface="Montserrat" panose="00000500000000000000"/>
              </a:rPr>
              <a:t>Nominate SIAM Fellows</a:t>
            </a:r>
          </a:p>
          <a:p>
            <a:pPr marL="285750" indent="-285750">
              <a:lnSpc>
                <a:spcPct val="150000"/>
              </a:lnSpc>
              <a:buClr>
                <a:schemeClr val="accent2"/>
              </a:buClr>
              <a:buFont typeface="Wingdings" panose="05000000000000000000" pitchFamily="2" charset="2"/>
              <a:buChar char="§"/>
            </a:pPr>
            <a:r>
              <a:rPr lang="en-US" dirty="0">
                <a:solidFill>
                  <a:srgbClr val="404040"/>
                </a:solidFill>
                <a:latin typeface="Montserrat" panose="00000500000000000000"/>
              </a:rPr>
              <a:t>Be Nominated as a SIAM Fellow</a:t>
            </a:r>
          </a:p>
          <a:p>
            <a:pPr marL="285750" indent="-285750">
              <a:lnSpc>
                <a:spcPct val="150000"/>
              </a:lnSpc>
              <a:buClr>
                <a:schemeClr val="accent2"/>
              </a:buClr>
              <a:buFont typeface="Wingdings" panose="05000000000000000000" pitchFamily="2" charset="2"/>
              <a:buChar char="§"/>
            </a:pPr>
            <a:r>
              <a:rPr lang="en-US" dirty="0">
                <a:solidFill>
                  <a:srgbClr val="404040"/>
                </a:solidFill>
                <a:latin typeface="Montserrat" panose="00000500000000000000"/>
              </a:rPr>
              <a:t>Eligible for Group Insurance</a:t>
            </a:r>
            <a:endParaRPr lang="en-US" dirty="0"/>
          </a:p>
          <a:p>
            <a:pPr marL="285750" indent="-285750">
              <a:lnSpc>
                <a:spcPct val="150000"/>
              </a:lnSpc>
              <a:buClr>
                <a:schemeClr val="accent2"/>
              </a:buClr>
              <a:buFont typeface="Wingdings" panose="05000000000000000000" pitchFamily="2" charset="2"/>
              <a:buChar char="§"/>
            </a:pPr>
            <a:r>
              <a:rPr lang="en-US" dirty="0">
                <a:solidFill>
                  <a:srgbClr val="404040"/>
                </a:solidFill>
                <a:latin typeface="Montserrat" panose="00000500000000000000"/>
              </a:rPr>
              <a:t>Nominate 2 Students for Free Membership</a:t>
            </a:r>
          </a:p>
          <a:p>
            <a:pPr marL="285750" indent="-285750">
              <a:lnSpc>
                <a:spcPct val="150000"/>
              </a:lnSpc>
              <a:buClr>
                <a:schemeClr val="accent2"/>
              </a:buClr>
              <a:buFont typeface="Wingdings" panose="05000000000000000000" pitchFamily="2" charset="2"/>
              <a:buChar char="§"/>
            </a:pPr>
            <a:r>
              <a:rPr lang="en-US" dirty="0">
                <a:solidFill>
                  <a:srgbClr val="333333"/>
                </a:solidFill>
                <a:latin typeface="Montserrat" panose="00000500000000000000"/>
              </a:rPr>
              <a:t>Qualifying Student Members can join 2 SIAGs for </a:t>
            </a:r>
            <a:r>
              <a:rPr lang="en-US" i="1" dirty="0">
                <a:solidFill>
                  <a:schemeClr val="accent3"/>
                </a:solidFill>
                <a:latin typeface="Montserrat" panose="00000500000000000000"/>
              </a:rPr>
              <a:t>free</a:t>
            </a:r>
            <a:r>
              <a:rPr lang="en-US" dirty="0">
                <a:solidFill>
                  <a:srgbClr val="333333"/>
                </a:solidFill>
                <a:latin typeface="Montserrat" panose="00000500000000000000"/>
              </a:rPr>
              <a:t>!</a:t>
            </a:r>
          </a:p>
          <a:p>
            <a:pPr marL="285750" indent="-285750">
              <a:lnSpc>
                <a:spcPct val="150000"/>
              </a:lnSpc>
              <a:buClr>
                <a:schemeClr val="accent2"/>
              </a:buClr>
              <a:buFont typeface="Wingdings" panose="05000000000000000000" pitchFamily="2" charset="2"/>
              <a:buChar char="§"/>
            </a:pPr>
            <a:endParaRPr lang="en-US" dirty="0">
              <a:solidFill>
                <a:srgbClr val="404040"/>
              </a:solidFill>
              <a:latin typeface="Montserrat" panose="00000500000000000000"/>
            </a:endParaRPr>
          </a:p>
          <a:p>
            <a:pPr marL="285750" indent="-285750">
              <a:lnSpc>
                <a:spcPct val="150000"/>
              </a:lnSpc>
              <a:buClr>
                <a:schemeClr val="accent2"/>
              </a:buClr>
              <a:buFont typeface="Wingdings" panose="05000000000000000000" pitchFamily="2" charset="2"/>
              <a:buChar char="§"/>
            </a:pPr>
            <a:endParaRPr lang="en-US" dirty="0">
              <a:solidFill>
                <a:srgbClr val="404040"/>
              </a:solidFill>
              <a:latin typeface="Montserrat" panose="00000500000000000000"/>
            </a:endParaRPr>
          </a:p>
        </p:txBody>
      </p:sp>
      <p:sp>
        <p:nvSpPr>
          <p:cNvPr id="14" name="TextBox 13"/>
          <p:cNvSpPr txBox="1"/>
          <p:nvPr/>
        </p:nvSpPr>
        <p:spPr>
          <a:xfrm>
            <a:off x="1212614" y="838200"/>
            <a:ext cx="10593316" cy="584775"/>
          </a:xfrm>
          <a:prstGeom prst="rect">
            <a:avLst/>
          </a:prstGeom>
          <a:noFill/>
        </p:spPr>
        <p:txBody>
          <a:bodyPr wrap="square" rtlCol="0">
            <a:spAutoFit/>
          </a:bodyPr>
          <a:lstStyle/>
          <a:p>
            <a:r>
              <a:rPr lang="en-US" sz="3200" i="1" dirty="0">
                <a:solidFill>
                  <a:schemeClr val="accent1"/>
                </a:solidFill>
                <a:latin typeface="Arvo" panose="02000000000000000000"/>
              </a:rPr>
              <a:t>Benefits of SIAM Membership Include……… </a:t>
            </a:r>
          </a:p>
        </p:txBody>
      </p:sp>
      <p:sp>
        <p:nvSpPr>
          <p:cNvPr id="15" name="TextBox 14">
            <a:extLst>
              <a:ext uri="{FF2B5EF4-FFF2-40B4-BE49-F238E27FC236}">
                <a16:creationId xmlns:a16="http://schemas.microsoft.com/office/drawing/2014/main" id="{68D6FD9A-99F3-44B2-A8B2-903F2BCB2A70}"/>
              </a:ext>
            </a:extLst>
          </p:cNvPr>
          <p:cNvSpPr txBox="1"/>
          <p:nvPr/>
        </p:nvSpPr>
        <p:spPr>
          <a:xfrm>
            <a:off x="457200" y="5411858"/>
            <a:ext cx="11348730" cy="832621"/>
          </a:xfrm>
          <a:prstGeom prst="rect">
            <a:avLst/>
          </a:prstGeom>
          <a:solidFill>
            <a:schemeClr val="accent4"/>
          </a:solidFill>
        </p:spPr>
        <p:style>
          <a:lnRef idx="0">
            <a:schemeClr val="accent3"/>
          </a:lnRef>
          <a:fillRef idx="3">
            <a:schemeClr val="accent3"/>
          </a:fillRef>
          <a:effectRef idx="3">
            <a:schemeClr val="accent3"/>
          </a:effectRef>
          <a:fontRef idx="minor">
            <a:schemeClr val="lt1"/>
          </a:fontRef>
        </p:style>
        <p:txBody>
          <a:bodyPr wrap="square" rtlCol="0" anchor="ctr" anchorCtr="1">
            <a:noAutofit/>
          </a:bodyPr>
          <a:lstStyle/>
          <a:p>
            <a:pPr algn="ctr"/>
            <a:r>
              <a:rPr lang="en-US" sz="2400" dirty="0">
                <a:solidFill>
                  <a:schemeClr val="bg1"/>
                </a:solidFill>
                <a:latin typeface="Arvo" panose="02000000000000000000" pitchFamily="2" charset="0"/>
              </a:rPr>
              <a:t>Nonmember attendees can save up to $160 their 2023 membership! </a:t>
            </a:r>
          </a:p>
        </p:txBody>
      </p:sp>
    </p:spTree>
    <p:extLst>
      <p:ext uri="{BB962C8B-B14F-4D97-AF65-F5344CB8AC3E}">
        <p14:creationId xmlns:p14="http://schemas.microsoft.com/office/powerpoint/2010/main" val="1853387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832405" y="0"/>
            <a:ext cx="6938554" cy="6858000"/>
          </a:xfrm>
        </p:spPr>
        <p:txBody>
          <a:bodyPr anchor="ctr">
            <a:normAutofit/>
          </a:bodyPr>
          <a:lstStyle/>
          <a:p>
            <a:pPr marL="0" indent="0">
              <a:buNone/>
            </a:pPr>
            <a:r>
              <a:rPr lang="en-US" sz="6600" b="1" dirty="0">
                <a:latin typeface="Arvo" panose="02000000000000000000"/>
              </a:rPr>
              <a:t>2023 </a:t>
            </a:r>
            <a:r>
              <a:rPr lang="en-US" sz="6000" b="1" dirty="0">
                <a:solidFill>
                  <a:schemeClr val="accent1"/>
                </a:solidFill>
                <a:latin typeface="Arvo" panose="02000000000000000000"/>
              </a:rPr>
              <a:t>SIAG/OPT</a:t>
            </a:r>
          </a:p>
          <a:p>
            <a:pPr marL="0" indent="0">
              <a:buNone/>
            </a:pPr>
            <a:r>
              <a:rPr lang="en-US" sz="4000" dirty="0"/>
              <a:t>Membership Report</a:t>
            </a:r>
          </a:p>
          <a:p>
            <a:pPr marL="0" indent="0">
              <a:buNone/>
            </a:pPr>
            <a:r>
              <a:rPr lang="en-US" i="1" dirty="0"/>
              <a:t>(data as of December 31, 2022)</a:t>
            </a:r>
          </a:p>
        </p:txBody>
      </p:sp>
      <p:sp>
        <p:nvSpPr>
          <p:cNvPr id="6" name="Footer Placeholder 4">
            <a:extLst>
              <a:ext uri="{FF2B5EF4-FFF2-40B4-BE49-F238E27FC236}">
                <a16:creationId xmlns:a16="http://schemas.microsoft.com/office/drawing/2014/main" id="{C4ACD99A-8C9E-4DA1-8086-EA4DEC41842C}"/>
              </a:ext>
            </a:extLst>
          </p:cNvPr>
          <p:cNvSpPr>
            <a:spLocks noGrp="1"/>
          </p:cNvSpPr>
          <p:nvPr>
            <p:ph type="ftr" sz="quarter" idx="11"/>
          </p:nvPr>
        </p:nvSpPr>
        <p:spPr>
          <a:xfrm>
            <a:off x="0" y="5939246"/>
            <a:ext cx="4040777" cy="391886"/>
          </a:xfrm>
        </p:spPr>
        <p:txBody>
          <a:bodyPr/>
          <a:lstStyle/>
          <a:p>
            <a:pPr algn="ctr"/>
            <a:r>
              <a:rPr lang="en-US" dirty="0">
                <a:solidFill>
                  <a:schemeClr val="bg1"/>
                </a:solidFill>
              </a:rPr>
              <a:t>2023 SIAG/OPT Business meeting</a:t>
            </a:r>
          </a:p>
        </p:txBody>
      </p:sp>
      <p:grpSp>
        <p:nvGrpSpPr>
          <p:cNvPr id="8" name="Group 7">
            <a:extLst>
              <a:ext uri="{FF2B5EF4-FFF2-40B4-BE49-F238E27FC236}">
                <a16:creationId xmlns:a16="http://schemas.microsoft.com/office/drawing/2014/main" id="{B55113CC-21BF-DA54-E714-CF4294C4F969}"/>
              </a:ext>
            </a:extLst>
          </p:cNvPr>
          <p:cNvGrpSpPr/>
          <p:nvPr/>
        </p:nvGrpSpPr>
        <p:grpSpPr>
          <a:xfrm>
            <a:off x="-202269" y="4851572"/>
            <a:ext cx="4445314" cy="1000125"/>
            <a:chOff x="-202269" y="4939121"/>
            <a:chExt cx="4445314" cy="1000125"/>
          </a:xfrm>
        </p:grpSpPr>
        <p:sp>
          <p:nvSpPr>
            <p:cNvPr id="10" name="Rectangle 9">
              <a:extLst>
                <a:ext uri="{FF2B5EF4-FFF2-40B4-BE49-F238E27FC236}">
                  <a16:creationId xmlns:a16="http://schemas.microsoft.com/office/drawing/2014/main" id="{D9478C12-4F78-264B-79EE-4DF6F48CE9CF}"/>
                </a:ext>
              </a:extLst>
            </p:cNvPr>
            <p:cNvSpPr/>
            <p:nvPr/>
          </p:nvSpPr>
          <p:spPr>
            <a:xfrm>
              <a:off x="262647" y="4939121"/>
              <a:ext cx="3424136"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A536FE4A-BEDE-2EEB-3229-4DC6DC54D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69" y="4972425"/>
              <a:ext cx="4445314" cy="9335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63359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sp>
        <p:nvSpPr>
          <p:cNvPr id="2" name="Rectangle 1"/>
          <p:cNvSpPr/>
          <p:nvPr/>
        </p:nvSpPr>
        <p:spPr>
          <a:xfrm>
            <a:off x="457200" y="282715"/>
            <a:ext cx="8038011" cy="707886"/>
          </a:xfrm>
          <a:prstGeom prst="rect">
            <a:avLst/>
          </a:prstGeom>
        </p:spPr>
        <p:txBody>
          <a:bodyPr wrap="square">
            <a:spAutoFit/>
          </a:bodyPr>
          <a:lstStyle/>
          <a:p>
            <a:r>
              <a:rPr lang="en-US" sz="4000" b="1" dirty="0">
                <a:solidFill>
                  <a:srgbClr val="404040"/>
                </a:solidFill>
                <a:latin typeface="Arvo" panose="02000000000000000000" pitchFamily="2" charset="0"/>
              </a:rPr>
              <a:t>SIAG</a:t>
            </a:r>
            <a:r>
              <a:rPr lang="en-US" sz="2800" b="1" dirty="0">
                <a:solidFill>
                  <a:srgbClr val="404040"/>
                </a:solidFill>
                <a:latin typeface="Arvo" panose="02000000000000000000" pitchFamily="2" charset="0"/>
              </a:rPr>
              <a:t> </a:t>
            </a:r>
            <a:r>
              <a:rPr lang="en-US" sz="3600" dirty="0">
                <a:solidFill>
                  <a:srgbClr val="00A79F"/>
                </a:solidFill>
                <a:latin typeface="Arvo" panose="02000000000000000000" pitchFamily="2" charset="0"/>
              </a:rPr>
              <a:t>Overall Membership</a:t>
            </a:r>
            <a:endParaRPr lang="en-US" sz="3200" dirty="0">
              <a:solidFill>
                <a:srgbClr val="00A79F"/>
              </a:solidFill>
            </a:endParaRPr>
          </a:p>
        </p:txBody>
      </p:sp>
      <p:graphicFrame>
        <p:nvGraphicFramePr>
          <p:cNvPr id="5" name="Content Placeholder 10"/>
          <p:cNvGraphicFramePr>
            <a:graphicFrameLocks/>
          </p:cNvGraphicFramePr>
          <p:nvPr>
            <p:extLst>
              <p:ext uri="{D42A27DB-BD31-4B8C-83A1-F6EECF244321}">
                <p14:modId xmlns:p14="http://schemas.microsoft.com/office/powerpoint/2010/main" val="1991770158"/>
              </p:ext>
            </p:extLst>
          </p:nvPr>
        </p:nvGraphicFramePr>
        <p:xfrm>
          <a:off x="1005808" y="973520"/>
          <a:ext cx="10243218" cy="5304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569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sp>
        <p:nvSpPr>
          <p:cNvPr id="2" name="Rectangle 1"/>
          <p:cNvSpPr/>
          <p:nvPr/>
        </p:nvSpPr>
        <p:spPr>
          <a:xfrm>
            <a:off x="457200" y="282714"/>
            <a:ext cx="10439401" cy="707886"/>
          </a:xfrm>
          <a:prstGeom prst="rect">
            <a:avLst/>
          </a:prstGeom>
        </p:spPr>
        <p:txBody>
          <a:bodyPr wrap="square">
            <a:spAutoFit/>
          </a:bodyPr>
          <a:lstStyle/>
          <a:p>
            <a:r>
              <a:rPr lang="en-US" sz="4000" b="1" dirty="0">
                <a:solidFill>
                  <a:srgbClr val="404040"/>
                </a:solidFill>
                <a:latin typeface="Arvo" panose="02000000000000000000" pitchFamily="2" charset="0"/>
              </a:rPr>
              <a:t>SIAG/OPT</a:t>
            </a:r>
            <a:r>
              <a:rPr lang="en-US" sz="2800" b="1" dirty="0">
                <a:solidFill>
                  <a:srgbClr val="404040"/>
                </a:solidFill>
                <a:latin typeface="Arvo" panose="02000000000000000000" pitchFamily="2" charset="0"/>
              </a:rPr>
              <a:t> </a:t>
            </a:r>
            <a:r>
              <a:rPr lang="en-US" sz="3600" dirty="0">
                <a:solidFill>
                  <a:srgbClr val="00A79F"/>
                </a:solidFill>
                <a:latin typeface="Arvo" panose="02000000000000000000" pitchFamily="2" charset="0"/>
              </a:rPr>
              <a:t>Membership Demographics</a:t>
            </a:r>
            <a:endParaRPr lang="en-US" sz="3200" dirty="0">
              <a:solidFill>
                <a:srgbClr val="00A79F"/>
              </a:solidFill>
            </a:endParaRPr>
          </a:p>
        </p:txBody>
      </p:sp>
      <p:graphicFrame>
        <p:nvGraphicFramePr>
          <p:cNvPr id="6" name="Chart 5">
            <a:extLst>
              <a:ext uri="{FF2B5EF4-FFF2-40B4-BE49-F238E27FC236}">
                <a16:creationId xmlns:a16="http://schemas.microsoft.com/office/drawing/2014/main" id="{B8F5175A-A2D4-3769-6FED-C68BBC90B2B6}"/>
              </a:ext>
            </a:extLst>
          </p:cNvPr>
          <p:cNvGraphicFramePr>
            <a:graphicFrameLocks noGrp="1"/>
          </p:cNvGraphicFramePr>
          <p:nvPr>
            <p:extLst>
              <p:ext uri="{D42A27DB-BD31-4B8C-83A1-F6EECF244321}">
                <p14:modId xmlns:p14="http://schemas.microsoft.com/office/powerpoint/2010/main" val="502538609"/>
              </p:ext>
            </p:extLst>
          </p:nvPr>
        </p:nvGraphicFramePr>
        <p:xfrm>
          <a:off x="677777" y="1059024"/>
          <a:ext cx="10583781" cy="49741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219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sp>
        <p:nvSpPr>
          <p:cNvPr id="2" name="Rectangle 1"/>
          <p:cNvSpPr/>
          <p:nvPr/>
        </p:nvSpPr>
        <p:spPr>
          <a:xfrm>
            <a:off x="457200" y="282714"/>
            <a:ext cx="10439401" cy="707886"/>
          </a:xfrm>
          <a:prstGeom prst="rect">
            <a:avLst/>
          </a:prstGeom>
        </p:spPr>
        <p:txBody>
          <a:bodyPr wrap="square">
            <a:spAutoFit/>
          </a:bodyPr>
          <a:lstStyle/>
          <a:p>
            <a:r>
              <a:rPr lang="en-US" sz="4000" b="1" dirty="0">
                <a:solidFill>
                  <a:srgbClr val="404040"/>
                </a:solidFill>
                <a:latin typeface="Arvo" panose="02000000000000000000" pitchFamily="2" charset="0"/>
              </a:rPr>
              <a:t>SIAG/OPT</a:t>
            </a:r>
            <a:r>
              <a:rPr lang="en-US" sz="2800" b="1" dirty="0">
                <a:solidFill>
                  <a:srgbClr val="404040"/>
                </a:solidFill>
                <a:latin typeface="Arvo" panose="02000000000000000000" pitchFamily="2" charset="0"/>
              </a:rPr>
              <a:t> </a:t>
            </a:r>
            <a:r>
              <a:rPr lang="en-US" sz="3600" dirty="0">
                <a:solidFill>
                  <a:srgbClr val="00A79F"/>
                </a:solidFill>
                <a:latin typeface="Arvo" panose="02000000000000000000" pitchFamily="2" charset="0"/>
              </a:rPr>
              <a:t>Membership Demographics</a:t>
            </a:r>
            <a:endParaRPr lang="en-US" sz="3200" dirty="0">
              <a:solidFill>
                <a:srgbClr val="00A79F"/>
              </a:solidFill>
            </a:endParaRPr>
          </a:p>
        </p:txBody>
      </p:sp>
      <p:graphicFrame>
        <p:nvGraphicFramePr>
          <p:cNvPr id="5" name="Content Placeholder 3">
            <a:extLst>
              <a:ext uri="{FF2B5EF4-FFF2-40B4-BE49-F238E27FC236}">
                <a16:creationId xmlns:a16="http://schemas.microsoft.com/office/drawing/2014/main" id="{855F2C94-F186-1D7C-7D03-5E9E83A4B6F5}"/>
              </a:ext>
            </a:extLst>
          </p:cNvPr>
          <p:cNvGraphicFramePr>
            <a:graphicFrameLocks/>
          </p:cNvGraphicFramePr>
          <p:nvPr>
            <p:extLst>
              <p:ext uri="{D42A27DB-BD31-4B8C-83A1-F6EECF244321}">
                <p14:modId xmlns:p14="http://schemas.microsoft.com/office/powerpoint/2010/main" val="3238029978"/>
              </p:ext>
            </p:extLst>
          </p:nvPr>
        </p:nvGraphicFramePr>
        <p:xfrm>
          <a:off x="1638300" y="1108910"/>
          <a:ext cx="8915400" cy="50211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3685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sp>
        <p:nvSpPr>
          <p:cNvPr id="2" name="Rectangle 1"/>
          <p:cNvSpPr/>
          <p:nvPr/>
        </p:nvSpPr>
        <p:spPr>
          <a:xfrm>
            <a:off x="457200" y="282714"/>
            <a:ext cx="10439401" cy="707886"/>
          </a:xfrm>
          <a:prstGeom prst="rect">
            <a:avLst/>
          </a:prstGeom>
        </p:spPr>
        <p:txBody>
          <a:bodyPr wrap="square">
            <a:spAutoFit/>
          </a:bodyPr>
          <a:lstStyle/>
          <a:p>
            <a:r>
              <a:rPr lang="en-US" sz="4000" b="1" dirty="0">
                <a:solidFill>
                  <a:srgbClr val="404040"/>
                </a:solidFill>
                <a:latin typeface="Arvo" panose="02000000000000000000" pitchFamily="2" charset="0"/>
              </a:rPr>
              <a:t>SIAG/OPT</a:t>
            </a:r>
            <a:r>
              <a:rPr lang="en-US" sz="2800" b="1" dirty="0">
                <a:solidFill>
                  <a:srgbClr val="404040"/>
                </a:solidFill>
                <a:latin typeface="Arvo" panose="02000000000000000000" pitchFamily="2" charset="0"/>
              </a:rPr>
              <a:t> </a:t>
            </a:r>
            <a:r>
              <a:rPr lang="en-US" sz="3600" dirty="0">
                <a:solidFill>
                  <a:srgbClr val="00A79F"/>
                </a:solidFill>
                <a:latin typeface="Arvo" panose="02000000000000000000" pitchFamily="2" charset="0"/>
              </a:rPr>
              <a:t>Membership by Geography</a:t>
            </a:r>
            <a:endParaRPr lang="en-US" sz="3200" dirty="0">
              <a:solidFill>
                <a:srgbClr val="00A79F"/>
              </a:solidFill>
            </a:endParaRPr>
          </a:p>
        </p:txBody>
      </p:sp>
      <p:graphicFrame>
        <p:nvGraphicFramePr>
          <p:cNvPr id="6" name="Table 5">
            <a:extLst>
              <a:ext uri="{FF2B5EF4-FFF2-40B4-BE49-F238E27FC236}">
                <a16:creationId xmlns:a16="http://schemas.microsoft.com/office/drawing/2014/main" id="{BCEB0E3B-2E41-EAC7-508D-201E1C83FEA8}"/>
              </a:ext>
            </a:extLst>
          </p:cNvPr>
          <p:cNvGraphicFramePr>
            <a:graphicFrameLocks noGrp="1"/>
          </p:cNvGraphicFramePr>
          <p:nvPr>
            <p:extLst>
              <p:ext uri="{D42A27DB-BD31-4B8C-83A1-F6EECF244321}">
                <p14:modId xmlns:p14="http://schemas.microsoft.com/office/powerpoint/2010/main" val="1914514810"/>
              </p:ext>
            </p:extLst>
          </p:nvPr>
        </p:nvGraphicFramePr>
        <p:xfrm>
          <a:off x="1631693" y="1032502"/>
          <a:ext cx="8928613" cy="4792995"/>
        </p:xfrm>
        <a:graphic>
          <a:graphicData uri="http://schemas.openxmlformats.org/drawingml/2006/table">
            <a:tbl>
              <a:tblPr firstRow="1" bandRow="1">
                <a:tableStyleId>{5C22544A-7EE6-4342-B048-85BDC9FD1C3A}</a:tableStyleId>
              </a:tblPr>
              <a:tblGrid>
                <a:gridCol w="2228851">
                  <a:extLst>
                    <a:ext uri="{9D8B030D-6E8A-4147-A177-3AD203B41FA5}">
                      <a16:colId xmlns:a16="http://schemas.microsoft.com/office/drawing/2014/main" val="20000"/>
                    </a:ext>
                  </a:extLst>
                </a:gridCol>
                <a:gridCol w="1121029">
                  <a:extLst>
                    <a:ext uri="{9D8B030D-6E8A-4147-A177-3AD203B41FA5}">
                      <a16:colId xmlns:a16="http://schemas.microsoft.com/office/drawing/2014/main" val="20001"/>
                    </a:ext>
                  </a:extLst>
                </a:gridCol>
                <a:gridCol w="1121029">
                  <a:extLst>
                    <a:ext uri="{9D8B030D-6E8A-4147-A177-3AD203B41FA5}">
                      <a16:colId xmlns:a16="http://schemas.microsoft.com/office/drawing/2014/main" val="20002"/>
                    </a:ext>
                  </a:extLst>
                </a:gridCol>
                <a:gridCol w="1114426">
                  <a:extLst>
                    <a:ext uri="{9D8B030D-6E8A-4147-A177-3AD203B41FA5}">
                      <a16:colId xmlns:a16="http://schemas.microsoft.com/office/drawing/2014/main" val="20003"/>
                    </a:ext>
                  </a:extLst>
                </a:gridCol>
                <a:gridCol w="1114426">
                  <a:extLst>
                    <a:ext uri="{9D8B030D-6E8A-4147-A177-3AD203B41FA5}">
                      <a16:colId xmlns:a16="http://schemas.microsoft.com/office/drawing/2014/main" val="20004"/>
                    </a:ext>
                  </a:extLst>
                </a:gridCol>
                <a:gridCol w="1114426">
                  <a:extLst>
                    <a:ext uri="{9D8B030D-6E8A-4147-A177-3AD203B41FA5}">
                      <a16:colId xmlns:a16="http://schemas.microsoft.com/office/drawing/2014/main" val="20005"/>
                    </a:ext>
                  </a:extLst>
                </a:gridCol>
                <a:gridCol w="1114426">
                  <a:extLst>
                    <a:ext uri="{9D8B030D-6E8A-4147-A177-3AD203B41FA5}">
                      <a16:colId xmlns:a16="http://schemas.microsoft.com/office/drawing/2014/main" val="20006"/>
                    </a:ext>
                  </a:extLst>
                </a:gridCol>
              </a:tblGrid>
              <a:tr h="637953">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827B"/>
                    </a:solidFill>
                  </a:tcPr>
                </a:tc>
                <a:tc gridSpan="2">
                  <a:txBody>
                    <a:bodyPr/>
                    <a:lstStyle/>
                    <a:p>
                      <a:pPr algn="ctr"/>
                      <a:r>
                        <a:rPr lang="en-US" sz="2400" dirty="0">
                          <a:latin typeface="Arvo" panose="02000000000000000000"/>
                        </a:rPr>
                        <a:t>US</a:t>
                      </a:r>
                      <a:endParaRPr lang="en-US" dirty="0">
                        <a:latin typeface="Arvo" panose="0200000000000000000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algn="ctr"/>
                      <a:r>
                        <a:rPr lang="en-US" sz="2400" dirty="0">
                          <a:latin typeface="Arvo" panose="02000000000000000000"/>
                        </a:rPr>
                        <a:t>Non-US</a:t>
                      </a:r>
                      <a:endParaRPr lang="en-US" dirty="0">
                        <a:latin typeface="Arvo" panose="0200000000000000000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algn="ctr"/>
                      <a:r>
                        <a:rPr lang="en-US" sz="2400" dirty="0">
                          <a:latin typeface="Arvo" panose="02000000000000000000"/>
                        </a:rPr>
                        <a:t>Total</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385014">
                <a:tc>
                  <a:txBody>
                    <a:bodyPr/>
                    <a:lstStyle/>
                    <a:p>
                      <a:r>
                        <a:rPr lang="en-US" sz="2400" dirty="0">
                          <a:solidFill>
                            <a:srgbClr val="404040"/>
                          </a:solidFill>
                          <a:latin typeface="Arvo" panose="02000000000000000000"/>
                        </a:rPr>
                        <a:t>Nonstudent</a:t>
                      </a:r>
                      <a:endParaRPr lang="en-US" dirty="0">
                        <a:solidFill>
                          <a:srgbClr val="404040"/>
                        </a:solidFill>
                        <a:latin typeface="Arvo" panose="0200000000000000000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4E0DA"/>
                    </a:solidFill>
                  </a:tcPr>
                </a:tc>
                <a:tc>
                  <a:txBody>
                    <a:bodyPr/>
                    <a:lstStyle/>
                    <a:p>
                      <a:pPr algn="ctr"/>
                      <a:r>
                        <a:rPr lang="en-US" sz="2400" dirty="0">
                          <a:solidFill>
                            <a:srgbClr val="404040"/>
                          </a:solidFill>
                          <a:latin typeface="Montserrat" panose="00000500000000000000"/>
                        </a:rPr>
                        <a:t>330</a:t>
                      </a:r>
                    </a:p>
                  </a:txBody>
                  <a:tcPr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4E0DA"/>
                    </a:solidFill>
                  </a:tcPr>
                </a:tc>
                <a:tc>
                  <a:txBody>
                    <a:bodyPr/>
                    <a:lstStyle/>
                    <a:p>
                      <a:pPr algn="ctr"/>
                      <a:r>
                        <a:rPr lang="en-US" sz="2400" dirty="0">
                          <a:solidFill>
                            <a:srgbClr val="0070C0"/>
                          </a:solidFill>
                          <a:latin typeface="Montserrat" panose="00000500000000000000"/>
                        </a:rPr>
                        <a:t>31.1</a:t>
                      </a:r>
                      <a:r>
                        <a:rPr lang="en-US" sz="2000" dirty="0">
                          <a:solidFill>
                            <a:srgbClr val="0070C0"/>
                          </a:solidFill>
                          <a:latin typeface="Montserrat" panose="00000500000000000000"/>
                        </a:rPr>
                        <a:t>%</a:t>
                      </a:r>
                    </a:p>
                  </a:txBody>
                  <a:tcPr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4E0DA"/>
                    </a:solidFill>
                  </a:tcPr>
                </a:tc>
                <a:tc>
                  <a:txBody>
                    <a:bodyPr/>
                    <a:lstStyle/>
                    <a:p>
                      <a:pPr algn="ctr"/>
                      <a:r>
                        <a:rPr lang="en-US" sz="2400" dirty="0">
                          <a:solidFill>
                            <a:srgbClr val="404040"/>
                          </a:solidFill>
                          <a:latin typeface="Montserrat" panose="00000500000000000000"/>
                        </a:rPr>
                        <a:t>246</a:t>
                      </a:r>
                    </a:p>
                  </a:txBody>
                  <a:tcPr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4E0DA"/>
                    </a:solidFill>
                  </a:tcPr>
                </a:tc>
                <a:tc>
                  <a:txBody>
                    <a:bodyPr/>
                    <a:lstStyle/>
                    <a:p>
                      <a:pPr algn="ctr"/>
                      <a:r>
                        <a:rPr lang="en-US" sz="2400" dirty="0">
                          <a:solidFill>
                            <a:srgbClr val="0070C0"/>
                          </a:solidFill>
                          <a:latin typeface="Montserrat" panose="00000500000000000000"/>
                        </a:rPr>
                        <a:t>23.2</a:t>
                      </a:r>
                      <a:r>
                        <a:rPr lang="en-US" sz="2000" dirty="0">
                          <a:solidFill>
                            <a:srgbClr val="0070C0"/>
                          </a:solidFill>
                          <a:latin typeface="Montserrat" panose="00000500000000000000"/>
                        </a:rPr>
                        <a:t>%</a:t>
                      </a:r>
                    </a:p>
                  </a:txBody>
                  <a:tcPr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4E0DA"/>
                    </a:solidFill>
                  </a:tcPr>
                </a:tc>
                <a:tc>
                  <a:txBody>
                    <a:bodyPr/>
                    <a:lstStyle/>
                    <a:p>
                      <a:pPr algn="ctr"/>
                      <a:r>
                        <a:rPr lang="en-US" sz="2400" dirty="0">
                          <a:solidFill>
                            <a:srgbClr val="404040"/>
                          </a:solidFill>
                          <a:effectLst/>
                          <a:latin typeface="Montserrat" panose="00000500000000000000"/>
                        </a:rPr>
                        <a:t>576</a:t>
                      </a:r>
                    </a:p>
                  </a:txBody>
                  <a:tcPr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4E0D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6"/>
                          </a:solidFill>
                          <a:latin typeface="Montserrat" panose="00000500000000000000"/>
                        </a:rPr>
                        <a:t>54.2%</a:t>
                      </a:r>
                    </a:p>
                  </a:txBody>
                  <a:tcPr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4E0DA"/>
                    </a:solidFill>
                  </a:tcPr>
                </a:tc>
                <a:extLst>
                  <a:ext uri="{0D108BD9-81ED-4DB2-BD59-A6C34878D82A}">
                    <a16:rowId xmlns:a16="http://schemas.microsoft.com/office/drawing/2014/main" val="10001"/>
                  </a:ext>
                </a:extLst>
              </a:tr>
              <a:tr h="1385014">
                <a:tc>
                  <a:txBody>
                    <a:bodyPr/>
                    <a:lstStyle/>
                    <a:p>
                      <a:r>
                        <a:rPr lang="en-US" sz="2400" dirty="0">
                          <a:solidFill>
                            <a:srgbClr val="404040"/>
                          </a:solidFill>
                          <a:latin typeface="Arvo" panose="02000000000000000000"/>
                        </a:rPr>
                        <a:t>Student</a:t>
                      </a:r>
                      <a:endParaRPr lang="en-US" dirty="0">
                        <a:solidFill>
                          <a:srgbClr val="404040"/>
                        </a:solidFill>
                        <a:latin typeface="Arvo" panose="0200000000000000000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2ECE9"/>
                    </a:solidFill>
                  </a:tcPr>
                </a:tc>
                <a:tc>
                  <a:txBody>
                    <a:bodyPr/>
                    <a:lstStyle/>
                    <a:p>
                      <a:pPr algn="ctr"/>
                      <a:r>
                        <a:rPr lang="en-US" sz="2400" dirty="0">
                          <a:solidFill>
                            <a:srgbClr val="404040"/>
                          </a:solidFill>
                          <a:latin typeface="Montserrat" panose="00000500000000000000"/>
                        </a:rPr>
                        <a:t>301</a:t>
                      </a:r>
                    </a:p>
                  </a:txBody>
                  <a:tcPr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D2ECE9"/>
                    </a:solidFill>
                  </a:tcPr>
                </a:tc>
                <a:tc>
                  <a:txBody>
                    <a:bodyPr/>
                    <a:lstStyle/>
                    <a:p>
                      <a:pPr algn="ctr"/>
                      <a:r>
                        <a:rPr lang="en-US" sz="2400" dirty="0">
                          <a:solidFill>
                            <a:srgbClr val="0070C0"/>
                          </a:solidFill>
                          <a:latin typeface="Montserrat" panose="00000500000000000000"/>
                        </a:rPr>
                        <a:t>28.3</a:t>
                      </a:r>
                      <a:r>
                        <a:rPr lang="en-US" sz="2000" dirty="0">
                          <a:solidFill>
                            <a:srgbClr val="0070C0"/>
                          </a:solidFill>
                          <a:latin typeface="Montserrat" panose="00000500000000000000"/>
                        </a:rPr>
                        <a:t>%</a:t>
                      </a:r>
                    </a:p>
                  </a:txBody>
                  <a:tcPr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2ECE9"/>
                    </a:solidFill>
                  </a:tcPr>
                </a:tc>
                <a:tc>
                  <a:txBody>
                    <a:bodyPr/>
                    <a:lstStyle/>
                    <a:p>
                      <a:pPr algn="ctr"/>
                      <a:r>
                        <a:rPr lang="en-US" sz="2400" dirty="0">
                          <a:solidFill>
                            <a:srgbClr val="404040"/>
                          </a:solidFill>
                          <a:latin typeface="Montserrat" panose="00000500000000000000"/>
                        </a:rPr>
                        <a:t>185</a:t>
                      </a:r>
                    </a:p>
                  </a:txBody>
                  <a:tcPr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D2ECE9"/>
                    </a:solidFill>
                  </a:tcPr>
                </a:tc>
                <a:tc>
                  <a:txBody>
                    <a:bodyPr/>
                    <a:lstStyle/>
                    <a:p>
                      <a:pPr algn="ctr"/>
                      <a:r>
                        <a:rPr lang="en-US" sz="2400" dirty="0">
                          <a:solidFill>
                            <a:srgbClr val="0070C0"/>
                          </a:solidFill>
                          <a:latin typeface="Montserrat" panose="00000500000000000000"/>
                        </a:rPr>
                        <a:t>17.4%</a:t>
                      </a:r>
                    </a:p>
                  </a:txBody>
                  <a:tcPr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2ECE9"/>
                    </a:solidFill>
                  </a:tcPr>
                </a:tc>
                <a:tc>
                  <a:txBody>
                    <a:bodyPr/>
                    <a:lstStyle/>
                    <a:p>
                      <a:pPr algn="ctr"/>
                      <a:r>
                        <a:rPr lang="en-US" sz="2400" dirty="0">
                          <a:solidFill>
                            <a:srgbClr val="404040"/>
                          </a:solidFill>
                          <a:latin typeface="Montserrat" panose="00000500000000000000"/>
                        </a:rPr>
                        <a:t>486</a:t>
                      </a:r>
                    </a:p>
                  </a:txBody>
                  <a:tcPr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D2ECE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6"/>
                          </a:solidFill>
                          <a:latin typeface="Montserrat" panose="00000500000000000000"/>
                        </a:rPr>
                        <a:t>45.8%</a:t>
                      </a:r>
                      <a:endParaRPr lang="en-US" sz="2000" dirty="0">
                        <a:solidFill>
                          <a:schemeClr val="accent6"/>
                        </a:solidFill>
                        <a:latin typeface="Montserrat" panose="00000500000000000000"/>
                      </a:endParaRPr>
                    </a:p>
                  </a:txBody>
                  <a:tcPr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2ECE9"/>
                    </a:solidFill>
                  </a:tcPr>
                </a:tc>
                <a:extLst>
                  <a:ext uri="{0D108BD9-81ED-4DB2-BD59-A6C34878D82A}">
                    <a16:rowId xmlns:a16="http://schemas.microsoft.com/office/drawing/2014/main" val="10002"/>
                  </a:ext>
                </a:extLst>
              </a:tr>
              <a:tr h="1385014">
                <a:tc>
                  <a:txBody>
                    <a:bodyPr/>
                    <a:lstStyle/>
                    <a:p>
                      <a:r>
                        <a:rPr lang="en-US" sz="2400" dirty="0">
                          <a:solidFill>
                            <a:srgbClr val="404040"/>
                          </a:solidFill>
                          <a:latin typeface="Arvo" panose="02000000000000000000"/>
                        </a:rPr>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CF7F6"/>
                    </a:solidFill>
                  </a:tcPr>
                </a:tc>
                <a:tc>
                  <a:txBody>
                    <a:bodyPr/>
                    <a:lstStyle/>
                    <a:p>
                      <a:pPr algn="ctr"/>
                      <a:r>
                        <a:rPr lang="en-US" sz="2400" dirty="0">
                          <a:solidFill>
                            <a:srgbClr val="404040"/>
                          </a:solidFill>
                          <a:latin typeface="Montserrat" panose="00000500000000000000"/>
                        </a:rPr>
                        <a:t>631</a:t>
                      </a:r>
                    </a:p>
                  </a:txBody>
                  <a:tcPr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CF7F6"/>
                    </a:solidFill>
                  </a:tcPr>
                </a:tc>
                <a:tc>
                  <a:txBody>
                    <a:bodyPr/>
                    <a:lstStyle/>
                    <a:p>
                      <a:pPr algn="ctr"/>
                      <a:r>
                        <a:rPr lang="en-US" sz="2400" dirty="0">
                          <a:solidFill>
                            <a:schemeClr val="accent6"/>
                          </a:solidFill>
                          <a:latin typeface="Montserrat" panose="00000500000000000000"/>
                        </a:rPr>
                        <a:t>59.4%</a:t>
                      </a:r>
                      <a:endParaRPr lang="en-US" sz="2000" dirty="0">
                        <a:solidFill>
                          <a:schemeClr val="accent6"/>
                        </a:solidFill>
                        <a:latin typeface="Montserrat" panose="00000500000000000000"/>
                      </a:endParaRPr>
                    </a:p>
                  </a:txBody>
                  <a:tcPr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CF7F6"/>
                    </a:solidFill>
                  </a:tcPr>
                </a:tc>
                <a:tc>
                  <a:txBody>
                    <a:bodyPr/>
                    <a:lstStyle/>
                    <a:p>
                      <a:pPr algn="ctr"/>
                      <a:r>
                        <a:rPr lang="en-US" sz="2400" dirty="0">
                          <a:solidFill>
                            <a:srgbClr val="404040"/>
                          </a:solidFill>
                          <a:latin typeface="Montserrat" panose="00000500000000000000"/>
                        </a:rPr>
                        <a:t>431</a:t>
                      </a:r>
                    </a:p>
                  </a:txBody>
                  <a:tcPr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CF7F6"/>
                    </a:solidFill>
                  </a:tcPr>
                </a:tc>
                <a:tc>
                  <a:txBody>
                    <a:bodyPr/>
                    <a:lstStyle/>
                    <a:p>
                      <a:pPr algn="ctr"/>
                      <a:r>
                        <a:rPr lang="en-US" sz="2400" dirty="0">
                          <a:solidFill>
                            <a:schemeClr val="accent6"/>
                          </a:solidFill>
                          <a:latin typeface="Montserrat" panose="00000500000000000000"/>
                        </a:rPr>
                        <a:t>40.6%</a:t>
                      </a:r>
                      <a:endParaRPr lang="en-US" sz="2000" dirty="0">
                        <a:solidFill>
                          <a:schemeClr val="accent6"/>
                        </a:solidFill>
                        <a:latin typeface="Montserrat" panose="00000500000000000000"/>
                      </a:endParaRPr>
                    </a:p>
                  </a:txBody>
                  <a:tcPr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CF7F6"/>
                    </a:solidFill>
                  </a:tcPr>
                </a:tc>
                <a:tc gridSpan="2">
                  <a:txBody>
                    <a:bodyPr/>
                    <a:lstStyle/>
                    <a:p>
                      <a:pPr algn="ctr"/>
                      <a:r>
                        <a:rPr lang="en-US" sz="2400" dirty="0">
                          <a:solidFill>
                            <a:srgbClr val="404040"/>
                          </a:solidFill>
                          <a:latin typeface="Montserrat" panose="00000500000000000000"/>
                        </a:rPr>
                        <a:t>1062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CF7F6"/>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8881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graphicFrame>
        <p:nvGraphicFramePr>
          <p:cNvPr id="6" name="Content Placeholder 9"/>
          <p:cNvGraphicFramePr>
            <a:graphicFrameLocks/>
          </p:cNvGraphicFramePr>
          <p:nvPr>
            <p:extLst>
              <p:ext uri="{D42A27DB-BD31-4B8C-83A1-F6EECF244321}">
                <p14:modId xmlns:p14="http://schemas.microsoft.com/office/powerpoint/2010/main" val="2837874836"/>
              </p:ext>
            </p:extLst>
          </p:nvPr>
        </p:nvGraphicFramePr>
        <p:xfrm>
          <a:off x="417281" y="1368610"/>
          <a:ext cx="5042148" cy="4814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9"/>
          <p:cNvGraphicFramePr>
            <a:graphicFrameLocks/>
          </p:cNvGraphicFramePr>
          <p:nvPr>
            <p:extLst>
              <p:ext uri="{D42A27DB-BD31-4B8C-83A1-F6EECF244321}">
                <p14:modId xmlns:p14="http://schemas.microsoft.com/office/powerpoint/2010/main" val="2566007313"/>
              </p:ext>
            </p:extLst>
          </p:nvPr>
        </p:nvGraphicFramePr>
        <p:xfrm>
          <a:off x="6312752" y="1315751"/>
          <a:ext cx="5042148" cy="481476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733541" y="960002"/>
            <a:ext cx="2476500" cy="461665"/>
          </a:xfrm>
          <a:prstGeom prst="rect">
            <a:avLst/>
          </a:prstGeom>
          <a:solidFill>
            <a:srgbClr val="00496A"/>
          </a:solidFill>
        </p:spPr>
        <p:txBody>
          <a:bodyPr wrap="square" rtlCol="0">
            <a:spAutoFit/>
          </a:bodyPr>
          <a:lstStyle/>
          <a:p>
            <a:pPr algn="ctr"/>
            <a:r>
              <a:rPr lang="en-US" sz="2400" dirty="0">
                <a:solidFill>
                  <a:schemeClr val="bg1"/>
                </a:solidFill>
                <a:latin typeface="Montserrat" panose="00000500000000000000"/>
              </a:rPr>
              <a:t>Nonstudents</a:t>
            </a:r>
          </a:p>
        </p:txBody>
      </p:sp>
      <p:sp>
        <p:nvSpPr>
          <p:cNvPr id="10" name="Rectangle 9"/>
          <p:cNvSpPr/>
          <p:nvPr/>
        </p:nvSpPr>
        <p:spPr>
          <a:xfrm>
            <a:off x="7631761" y="960002"/>
            <a:ext cx="2476500" cy="461665"/>
          </a:xfrm>
          <a:prstGeom prst="rect">
            <a:avLst/>
          </a:prstGeom>
          <a:solidFill>
            <a:srgbClr val="00496A"/>
          </a:solidFill>
        </p:spPr>
        <p:txBody>
          <a:bodyPr wrap="square">
            <a:spAutoFit/>
          </a:bodyPr>
          <a:lstStyle/>
          <a:p>
            <a:pPr algn="ctr"/>
            <a:r>
              <a:rPr lang="en-US" sz="2400" dirty="0">
                <a:solidFill>
                  <a:schemeClr val="bg1"/>
                </a:solidFill>
                <a:latin typeface="Montserrat" panose="00000500000000000000"/>
              </a:rPr>
              <a:t>Students</a:t>
            </a:r>
          </a:p>
        </p:txBody>
      </p:sp>
      <p:cxnSp>
        <p:nvCxnSpPr>
          <p:cNvPr id="4" name="Straight Arrow Connector 3"/>
          <p:cNvCxnSpPr>
            <a:cxnSpLocks/>
          </p:cNvCxnSpPr>
          <p:nvPr/>
        </p:nvCxnSpPr>
        <p:spPr>
          <a:xfrm flipH="1">
            <a:off x="4422273" y="1848067"/>
            <a:ext cx="330876" cy="728801"/>
          </a:xfrm>
          <a:prstGeom prst="straightConnector1">
            <a:avLst/>
          </a:prstGeom>
          <a:ln>
            <a:solidFill>
              <a:srgbClr val="E16C2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862354" y="5104264"/>
            <a:ext cx="575676" cy="82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210041" y="1451791"/>
            <a:ext cx="1606087" cy="738664"/>
          </a:xfrm>
          <a:prstGeom prst="rect">
            <a:avLst/>
          </a:prstGeom>
        </p:spPr>
        <p:txBody>
          <a:bodyPr wrap="square">
            <a:spAutoFit/>
          </a:bodyPr>
          <a:lstStyle/>
          <a:p>
            <a:pPr algn="ctr"/>
            <a:r>
              <a:rPr lang="en-US" sz="1400" dirty="0">
                <a:solidFill>
                  <a:srgbClr val="404040"/>
                </a:solidFill>
                <a:latin typeface="Arvo" panose="02000000000000000000"/>
              </a:rPr>
              <a:t>Not Indicated</a:t>
            </a:r>
          </a:p>
          <a:p>
            <a:pPr algn="ctr"/>
            <a:r>
              <a:rPr lang="en-US" sz="1400" dirty="0">
                <a:solidFill>
                  <a:srgbClr val="404040"/>
                </a:solidFill>
                <a:latin typeface="Arvo" panose="02000000000000000000"/>
              </a:rPr>
              <a:t>11</a:t>
            </a:r>
          </a:p>
          <a:p>
            <a:pPr algn="ctr"/>
            <a:r>
              <a:rPr lang="en-US" sz="1400" dirty="0">
                <a:solidFill>
                  <a:srgbClr val="404040"/>
                </a:solidFill>
                <a:latin typeface="Arvo" panose="02000000000000000000"/>
              </a:rPr>
              <a:t>1.9%</a:t>
            </a:r>
          </a:p>
        </p:txBody>
      </p:sp>
      <p:sp>
        <p:nvSpPr>
          <p:cNvPr id="12" name="Rectangle 11"/>
          <p:cNvSpPr/>
          <p:nvPr/>
        </p:nvSpPr>
        <p:spPr>
          <a:xfrm>
            <a:off x="1023935" y="1345480"/>
            <a:ext cx="939114" cy="738664"/>
          </a:xfrm>
          <a:prstGeom prst="rect">
            <a:avLst/>
          </a:prstGeom>
        </p:spPr>
        <p:txBody>
          <a:bodyPr wrap="square">
            <a:spAutoFit/>
          </a:bodyPr>
          <a:lstStyle/>
          <a:p>
            <a:pPr algn="ctr"/>
            <a:r>
              <a:rPr lang="en-US" sz="1400" dirty="0">
                <a:solidFill>
                  <a:srgbClr val="404040"/>
                </a:solidFill>
                <a:latin typeface="Arvo" panose="02000000000000000000"/>
              </a:rPr>
              <a:t>Woman</a:t>
            </a:r>
          </a:p>
          <a:p>
            <a:pPr algn="ctr"/>
            <a:r>
              <a:rPr lang="en-US" sz="1400" dirty="0">
                <a:solidFill>
                  <a:srgbClr val="404040"/>
                </a:solidFill>
                <a:latin typeface="Arvo" panose="02000000000000000000"/>
              </a:rPr>
              <a:t>86</a:t>
            </a:r>
          </a:p>
          <a:p>
            <a:pPr algn="ctr"/>
            <a:r>
              <a:rPr lang="en-US" sz="1400" dirty="0">
                <a:solidFill>
                  <a:srgbClr val="404040"/>
                </a:solidFill>
                <a:latin typeface="Arvo" panose="02000000000000000000"/>
              </a:rPr>
              <a:t>14.9%</a:t>
            </a:r>
          </a:p>
        </p:txBody>
      </p:sp>
      <p:sp>
        <p:nvSpPr>
          <p:cNvPr id="15" name="Rectangle 14"/>
          <p:cNvSpPr/>
          <p:nvPr/>
        </p:nvSpPr>
        <p:spPr>
          <a:xfrm>
            <a:off x="-153497" y="5229145"/>
            <a:ext cx="2117970" cy="738664"/>
          </a:xfrm>
          <a:prstGeom prst="rect">
            <a:avLst/>
          </a:prstGeom>
        </p:spPr>
        <p:txBody>
          <a:bodyPr wrap="square">
            <a:spAutoFit/>
          </a:bodyPr>
          <a:lstStyle/>
          <a:p>
            <a:pPr algn="ctr"/>
            <a:r>
              <a:rPr lang="en-US" sz="1400" dirty="0">
                <a:solidFill>
                  <a:srgbClr val="404040"/>
                </a:solidFill>
                <a:latin typeface="Arvo" panose="02000000000000000000"/>
              </a:rPr>
              <a:t>Man</a:t>
            </a:r>
          </a:p>
          <a:p>
            <a:pPr algn="ctr"/>
            <a:r>
              <a:rPr lang="en-US" sz="1400" dirty="0">
                <a:solidFill>
                  <a:srgbClr val="404040"/>
                </a:solidFill>
                <a:latin typeface="Arvo" panose="02000000000000000000"/>
              </a:rPr>
              <a:t>465</a:t>
            </a:r>
          </a:p>
          <a:p>
            <a:pPr algn="ctr"/>
            <a:r>
              <a:rPr lang="en-US" sz="1400" dirty="0">
                <a:solidFill>
                  <a:srgbClr val="404040"/>
                </a:solidFill>
                <a:latin typeface="Arvo" panose="02000000000000000000"/>
              </a:rPr>
              <a:t>80.7%</a:t>
            </a:r>
          </a:p>
        </p:txBody>
      </p:sp>
      <p:sp>
        <p:nvSpPr>
          <p:cNvPr id="21" name="Rectangle 20"/>
          <p:cNvSpPr/>
          <p:nvPr/>
        </p:nvSpPr>
        <p:spPr>
          <a:xfrm>
            <a:off x="10681595" y="3773741"/>
            <a:ext cx="1707905" cy="738664"/>
          </a:xfrm>
          <a:prstGeom prst="rect">
            <a:avLst/>
          </a:prstGeom>
        </p:spPr>
        <p:txBody>
          <a:bodyPr wrap="square">
            <a:spAutoFit/>
          </a:bodyPr>
          <a:lstStyle/>
          <a:p>
            <a:pPr algn="ctr"/>
            <a:r>
              <a:rPr lang="en-US" sz="1400" dirty="0">
                <a:solidFill>
                  <a:srgbClr val="404040"/>
                </a:solidFill>
                <a:latin typeface="Arvo" panose="02000000000000000000"/>
              </a:rPr>
              <a:t>Not Indicated</a:t>
            </a:r>
          </a:p>
          <a:p>
            <a:pPr algn="ctr"/>
            <a:r>
              <a:rPr lang="en-US" sz="1400" dirty="0">
                <a:solidFill>
                  <a:srgbClr val="404040"/>
                </a:solidFill>
                <a:latin typeface="Arvo" panose="02000000000000000000"/>
              </a:rPr>
              <a:t>30</a:t>
            </a:r>
          </a:p>
          <a:p>
            <a:pPr algn="ctr"/>
            <a:r>
              <a:rPr lang="en-US" sz="1400" dirty="0">
                <a:solidFill>
                  <a:srgbClr val="404040"/>
                </a:solidFill>
                <a:latin typeface="Arvo" panose="02000000000000000000"/>
              </a:rPr>
              <a:t>6.2%</a:t>
            </a:r>
          </a:p>
        </p:txBody>
      </p:sp>
      <p:sp>
        <p:nvSpPr>
          <p:cNvPr id="22" name="Rectangle 21"/>
          <p:cNvSpPr/>
          <p:nvPr/>
        </p:nvSpPr>
        <p:spPr>
          <a:xfrm>
            <a:off x="10511366" y="1852735"/>
            <a:ext cx="1596999" cy="738664"/>
          </a:xfrm>
          <a:prstGeom prst="rect">
            <a:avLst/>
          </a:prstGeom>
        </p:spPr>
        <p:txBody>
          <a:bodyPr wrap="square">
            <a:spAutoFit/>
          </a:bodyPr>
          <a:lstStyle/>
          <a:p>
            <a:pPr algn="ctr"/>
            <a:r>
              <a:rPr lang="en-US" sz="1400" dirty="0">
                <a:solidFill>
                  <a:srgbClr val="404040"/>
                </a:solidFill>
                <a:latin typeface="Arvo" panose="02000000000000000000"/>
              </a:rPr>
              <a:t>Woman</a:t>
            </a:r>
          </a:p>
          <a:p>
            <a:pPr algn="ctr"/>
            <a:r>
              <a:rPr lang="en-US" sz="1400" dirty="0">
                <a:solidFill>
                  <a:srgbClr val="404040"/>
                </a:solidFill>
                <a:latin typeface="Arvo" panose="02000000000000000000"/>
              </a:rPr>
              <a:t>127</a:t>
            </a:r>
          </a:p>
          <a:p>
            <a:pPr algn="ctr"/>
            <a:r>
              <a:rPr lang="en-US" sz="1400" dirty="0">
                <a:solidFill>
                  <a:srgbClr val="404040"/>
                </a:solidFill>
                <a:latin typeface="Arvo" panose="02000000000000000000"/>
              </a:rPr>
              <a:t>26.1%</a:t>
            </a:r>
          </a:p>
        </p:txBody>
      </p:sp>
      <p:sp>
        <p:nvSpPr>
          <p:cNvPr id="23" name="Rectangle 22"/>
          <p:cNvSpPr/>
          <p:nvPr/>
        </p:nvSpPr>
        <p:spPr>
          <a:xfrm>
            <a:off x="6069834" y="4859813"/>
            <a:ext cx="1140823" cy="738664"/>
          </a:xfrm>
          <a:prstGeom prst="rect">
            <a:avLst/>
          </a:prstGeom>
        </p:spPr>
        <p:txBody>
          <a:bodyPr wrap="square">
            <a:spAutoFit/>
          </a:bodyPr>
          <a:lstStyle/>
          <a:p>
            <a:pPr algn="ctr"/>
            <a:r>
              <a:rPr lang="en-US" sz="1400" dirty="0">
                <a:solidFill>
                  <a:srgbClr val="404040"/>
                </a:solidFill>
                <a:latin typeface="Arvo" panose="02000000000000000000"/>
              </a:rPr>
              <a:t>Man</a:t>
            </a:r>
          </a:p>
          <a:p>
            <a:pPr algn="ctr"/>
            <a:r>
              <a:rPr lang="en-US" sz="1400" dirty="0">
                <a:solidFill>
                  <a:srgbClr val="404040"/>
                </a:solidFill>
                <a:latin typeface="Arvo" panose="02000000000000000000"/>
              </a:rPr>
              <a:t>318</a:t>
            </a:r>
          </a:p>
          <a:p>
            <a:pPr algn="ctr"/>
            <a:r>
              <a:rPr lang="en-US" sz="1400" dirty="0">
                <a:solidFill>
                  <a:srgbClr val="404040"/>
                </a:solidFill>
                <a:latin typeface="Arvo" panose="02000000000000000000"/>
              </a:rPr>
              <a:t>65.4%</a:t>
            </a:r>
          </a:p>
        </p:txBody>
      </p:sp>
      <p:sp>
        <p:nvSpPr>
          <p:cNvPr id="3" name="Rectangle 2"/>
          <p:cNvSpPr/>
          <p:nvPr/>
        </p:nvSpPr>
        <p:spPr>
          <a:xfrm>
            <a:off x="4454028" y="2248095"/>
            <a:ext cx="1811383" cy="954107"/>
          </a:xfrm>
          <a:prstGeom prst="rect">
            <a:avLst/>
          </a:prstGeom>
        </p:spPr>
        <p:txBody>
          <a:bodyPr wrap="square">
            <a:spAutoFit/>
          </a:bodyPr>
          <a:lstStyle/>
          <a:p>
            <a:pPr algn="ctr"/>
            <a:r>
              <a:rPr lang="en-US" sz="1400" dirty="0">
                <a:solidFill>
                  <a:srgbClr val="404040"/>
                </a:solidFill>
                <a:latin typeface="Arvo" panose="02000000000000000000"/>
              </a:rPr>
              <a:t>Prefer Not to Disclose</a:t>
            </a:r>
          </a:p>
          <a:p>
            <a:pPr algn="ctr"/>
            <a:r>
              <a:rPr lang="en-US" sz="1400" dirty="0">
                <a:solidFill>
                  <a:srgbClr val="404040"/>
                </a:solidFill>
                <a:latin typeface="Arvo" panose="02000000000000000000"/>
              </a:rPr>
              <a:t>11</a:t>
            </a:r>
          </a:p>
          <a:p>
            <a:pPr algn="ctr"/>
            <a:r>
              <a:rPr lang="en-US" sz="1400" dirty="0">
                <a:solidFill>
                  <a:srgbClr val="404040"/>
                </a:solidFill>
                <a:latin typeface="Arvo" panose="02000000000000000000"/>
              </a:rPr>
              <a:t>1.1%</a:t>
            </a:r>
          </a:p>
        </p:txBody>
      </p:sp>
      <p:cxnSp>
        <p:nvCxnSpPr>
          <p:cNvPr id="19" name="Straight Arrow Connector 18">
            <a:extLst>
              <a:ext uri="{FF2B5EF4-FFF2-40B4-BE49-F238E27FC236}">
                <a16:creationId xmlns:a16="http://schemas.microsoft.com/office/drawing/2014/main" id="{112CA4A6-E590-49C0-BF8C-3A7D097FD99D}"/>
              </a:ext>
            </a:extLst>
          </p:cNvPr>
          <p:cNvCxnSpPr>
            <a:cxnSpLocks/>
          </p:cNvCxnSpPr>
          <p:nvPr/>
        </p:nvCxnSpPr>
        <p:spPr>
          <a:xfrm flipH="1" flipV="1">
            <a:off x="4587711" y="2813546"/>
            <a:ext cx="504153" cy="58652"/>
          </a:xfrm>
          <a:prstGeom prst="straightConnector1">
            <a:avLst/>
          </a:prstGeom>
          <a:ln>
            <a:solidFill>
              <a:schemeClr val="accent4"/>
            </a:solidFill>
            <a:tailEnd type="triangle"/>
          </a:ln>
        </p:spPr>
        <p:style>
          <a:lnRef idx="1">
            <a:schemeClr val="accent5"/>
          </a:lnRef>
          <a:fillRef idx="0">
            <a:schemeClr val="accent5"/>
          </a:fillRef>
          <a:effectRef idx="0">
            <a:schemeClr val="accent5"/>
          </a:effectRef>
          <a:fontRef idx="minor">
            <a:schemeClr val="tx1"/>
          </a:fontRef>
        </p:style>
      </p:cxnSp>
      <p:sp>
        <p:nvSpPr>
          <p:cNvPr id="25" name="Rectangle 24">
            <a:extLst>
              <a:ext uri="{FF2B5EF4-FFF2-40B4-BE49-F238E27FC236}">
                <a16:creationId xmlns:a16="http://schemas.microsoft.com/office/drawing/2014/main" id="{E9E819BB-0C0E-DA82-1C87-71BE5A66ECA0}"/>
              </a:ext>
            </a:extLst>
          </p:cNvPr>
          <p:cNvSpPr/>
          <p:nvPr/>
        </p:nvSpPr>
        <p:spPr>
          <a:xfrm>
            <a:off x="9871686" y="5564670"/>
            <a:ext cx="1811383" cy="738664"/>
          </a:xfrm>
          <a:prstGeom prst="rect">
            <a:avLst/>
          </a:prstGeom>
        </p:spPr>
        <p:txBody>
          <a:bodyPr wrap="square">
            <a:spAutoFit/>
          </a:bodyPr>
          <a:lstStyle/>
          <a:p>
            <a:pPr algn="ctr"/>
            <a:r>
              <a:rPr lang="en-US" sz="1400" dirty="0">
                <a:solidFill>
                  <a:srgbClr val="404040"/>
                </a:solidFill>
                <a:latin typeface="Arvo" panose="02000000000000000000"/>
              </a:rPr>
              <a:t>Nonbinary</a:t>
            </a:r>
          </a:p>
          <a:p>
            <a:pPr algn="ctr"/>
            <a:r>
              <a:rPr lang="en-US" sz="1400" dirty="0">
                <a:solidFill>
                  <a:srgbClr val="404040"/>
                </a:solidFill>
                <a:latin typeface="Arvo" panose="02000000000000000000"/>
              </a:rPr>
              <a:t>4</a:t>
            </a:r>
          </a:p>
          <a:p>
            <a:pPr algn="ctr"/>
            <a:r>
              <a:rPr lang="en-US" sz="1400" dirty="0">
                <a:solidFill>
                  <a:srgbClr val="404040"/>
                </a:solidFill>
                <a:latin typeface="Arvo" panose="02000000000000000000"/>
              </a:rPr>
              <a:t>&lt;1%</a:t>
            </a:r>
          </a:p>
        </p:txBody>
      </p:sp>
      <p:cxnSp>
        <p:nvCxnSpPr>
          <p:cNvPr id="26" name="Straight Arrow Connector 25">
            <a:extLst>
              <a:ext uri="{FF2B5EF4-FFF2-40B4-BE49-F238E27FC236}">
                <a16:creationId xmlns:a16="http://schemas.microsoft.com/office/drawing/2014/main" id="{BCB4C9BB-2C1C-345D-C8C5-DF2E8B6FD72E}"/>
              </a:ext>
            </a:extLst>
          </p:cNvPr>
          <p:cNvCxnSpPr>
            <a:cxnSpLocks/>
          </p:cNvCxnSpPr>
          <p:nvPr/>
        </p:nvCxnSpPr>
        <p:spPr>
          <a:xfrm flipH="1" flipV="1">
            <a:off x="10108261" y="5229145"/>
            <a:ext cx="369239" cy="36933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7" name="Rectangle 26">
            <a:extLst>
              <a:ext uri="{FF2B5EF4-FFF2-40B4-BE49-F238E27FC236}">
                <a16:creationId xmlns:a16="http://schemas.microsoft.com/office/drawing/2014/main" id="{F7C458C6-FD39-CFBC-DCD6-AF4FF3215EE5}"/>
              </a:ext>
            </a:extLst>
          </p:cNvPr>
          <p:cNvSpPr/>
          <p:nvPr/>
        </p:nvSpPr>
        <p:spPr>
          <a:xfrm>
            <a:off x="10515613" y="4703316"/>
            <a:ext cx="1811383" cy="954107"/>
          </a:xfrm>
          <a:prstGeom prst="rect">
            <a:avLst/>
          </a:prstGeom>
        </p:spPr>
        <p:txBody>
          <a:bodyPr wrap="square">
            <a:spAutoFit/>
          </a:bodyPr>
          <a:lstStyle/>
          <a:p>
            <a:pPr algn="ctr"/>
            <a:r>
              <a:rPr lang="en-US" sz="1400" dirty="0">
                <a:solidFill>
                  <a:srgbClr val="404040"/>
                </a:solidFill>
                <a:latin typeface="Arvo" panose="02000000000000000000"/>
              </a:rPr>
              <a:t>Prefer Not to Disclose</a:t>
            </a:r>
          </a:p>
          <a:p>
            <a:pPr algn="ctr"/>
            <a:r>
              <a:rPr lang="en-US" sz="1400" dirty="0">
                <a:solidFill>
                  <a:srgbClr val="404040"/>
                </a:solidFill>
                <a:latin typeface="Arvo" panose="02000000000000000000"/>
              </a:rPr>
              <a:t>7</a:t>
            </a:r>
          </a:p>
          <a:p>
            <a:pPr algn="ctr"/>
            <a:r>
              <a:rPr lang="en-US" sz="1400" dirty="0">
                <a:solidFill>
                  <a:srgbClr val="404040"/>
                </a:solidFill>
                <a:latin typeface="Arvo" panose="02000000000000000000"/>
              </a:rPr>
              <a:t>1.4%</a:t>
            </a:r>
          </a:p>
        </p:txBody>
      </p:sp>
      <p:cxnSp>
        <p:nvCxnSpPr>
          <p:cNvPr id="17" name="Straight Arrow Connector 16">
            <a:extLst>
              <a:ext uri="{FF2B5EF4-FFF2-40B4-BE49-F238E27FC236}">
                <a16:creationId xmlns:a16="http://schemas.microsoft.com/office/drawing/2014/main" id="{0FDBA4D4-FA1B-5C6B-A970-CFE4943353C6}"/>
              </a:ext>
            </a:extLst>
          </p:cNvPr>
          <p:cNvCxnSpPr>
            <a:cxnSpLocks/>
          </p:cNvCxnSpPr>
          <p:nvPr/>
        </p:nvCxnSpPr>
        <p:spPr>
          <a:xfrm flipH="1">
            <a:off x="10243881" y="5104264"/>
            <a:ext cx="719394"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2577CE9-8F45-7BCA-EE4B-66FF32FCB3CF}"/>
              </a:ext>
            </a:extLst>
          </p:cNvPr>
          <p:cNvSpPr/>
          <p:nvPr/>
        </p:nvSpPr>
        <p:spPr>
          <a:xfrm>
            <a:off x="4495945" y="3337079"/>
            <a:ext cx="1811383" cy="738664"/>
          </a:xfrm>
          <a:prstGeom prst="rect">
            <a:avLst/>
          </a:prstGeom>
        </p:spPr>
        <p:txBody>
          <a:bodyPr wrap="square">
            <a:spAutoFit/>
          </a:bodyPr>
          <a:lstStyle/>
          <a:p>
            <a:pPr algn="ctr"/>
            <a:r>
              <a:rPr lang="en-US" sz="1400" dirty="0">
                <a:solidFill>
                  <a:srgbClr val="404040"/>
                </a:solidFill>
                <a:latin typeface="Arvo" panose="02000000000000000000"/>
              </a:rPr>
              <a:t>Nonbinary</a:t>
            </a:r>
          </a:p>
          <a:p>
            <a:pPr algn="ctr"/>
            <a:r>
              <a:rPr lang="en-US" sz="1400" dirty="0">
                <a:solidFill>
                  <a:srgbClr val="404040"/>
                </a:solidFill>
                <a:latin typeface="Arvo" panose="02000000000000000000"/>
              </a:rPr>
              <a:t>3</a:t>
            </a:r>
          </a:p>
          <a:p>
            <a:pPr algn="ctr"/>
            <a:r>
              <a:rPr lang="en-US" sz="1400" dirty="0">
                <a:solidFill>
                  <a:srgbClr val="404040"/>
                </a:solidFill>
                <a:latin typeface="Arvo" panose="02000000000000000000"/>
              </a:rPr>
              <a:t>&lt;1%</a:t>
            </a:r>
          </a:p>
        </p:txBody>
      </p:sp>
      <p:cxnSp>
        <p:nvCxnSpPr>
          <p:cNvPr id="18" name="Straight Arrow Connector 17">
            <a:extLst>
              <a:ext uri="{FF2B5EF4-FFF2-40B4-BE49-F238E27FC236}">
                <a16:creationId xmlns:a16="http://schemas.microsoft.com/office/drawing/2014/main" id="{FE392A79-CD98-4D2E-AC77-E67EF2E9A9A1}"/>
              </a:ext>
            </a:extLst>
          </p:cNvPr>
          <p:cNvCxnSpPr/>
          <p:nvPr/>
        </p:nvCxnSpPr>
        <p:spPr>
          <a:xfrm flipH="1" flipV="1">
            <a:off x="4657725" y="2962786"/>
            <a:ext cx="505790" cy="32190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8" name="Rectangle 27">
            <a:extLst>
              <a:ext uri="{FF2B5EF4-FFF2-40B4-BE49-F238E27FC236}">
                <a16:creationId xmlns:a16="http://schemas.microsoft.com/office/drawing/2014/main" id="{81BA81E9-631F-74D3-3E1C-737CF6057025}"/>
              </a:ext>
            </a:extLst>
          </p:cNvPr>
          <p:cNvSpPr/>
          <p:nvPr/>
        </p:nvSpPr>
        <p:spPr>
          <a:xfrm>
            <a:off x="447674" y="282714"/>
            <a:ext cx="11477768" cy="707886"/>
          </a:xfrm>
          <a:prstGeom prst="rect">
            <a:avLst/>
          </a:prstGeom>
        </p:spPr>
        <p:txBody>
          <a:bodyPr wrap="square">
            <a:spAutoFit/>
          </a:bodyPr>
          <a:lstStyle/>
          <a:p>
            <a:r>
              <a:rPr lang="en-US" sz="4000" b="1" dirty="0">
                <a:solidFill>
                  <a:srgbClr val="404040"/>
                </a:solidFill>
                <a:latin typeface="Arvo" panose="02000000000000000000" pitchFamily="2" charset="0"/>
              </a:rPr>
              <a:t>SIAG/OPT </a:t>
            </a:r>
            <a:r>
              <a:rPr lang="en-US" sz="3600" dirty="0">
                <a:solidFill>
                  <a:srgbClr val="00A79F"/>
                </a:solidFill>
                <a:latin typeface="Arvo" panose="02000000000000000000" pitchFamily="2" charset="0"/>
              </a:rPr>
              <a:t>Membership by Gender</a:t>
            </a:r>
            <a:endParaRPr lang="en-US" sz="3200" dirty="0">
              <a:solidFill>
                <a:srgbClr val="00A79F"/>
              </a:solidFill>
            </a:endParaRPr>
          </a:p>
        </p:txBody>
      </p:sp>
    </p:spTree>
    <p:extLst>
      <p:ext uri="{BB962C8B-B14F-4D97-AF65-F5344CB8AC3E}">
        <p14:creationId xmlns:p14="http://schemas.microsoft.com/office/powerpoint/2010/main" val="214972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sp>
        <p:nvSpPr>
          <p:cNvPr id="2" name="Rectangle 1"/>
          <p:cNvSpPr/>
          <p:nvPr/>
        </p:nvSpPr>
        <p:spPr>
          <a:xfrm>
            <a:off x="457200" y="282714"/>
            <a:ext cx="12081933" cy="707886"/>
          </a:xfrm>
          <a:prstGeom prst="rect">
            <a:avLst/>
          </a:prstGeom>
        </p:spPr>
        <p:txBody>
          <a:bodyPr wrap="square">
            <a:spAutoFit/>
          </a:bodyPr>
          <a:lstStyle/>
          <a:p>
            <a:r>
              <a:rPr lang="en-US" sz="4000" b="1" dirty="0">
                <a:solidFill>
                  <a:srgbClr val="404040"/>
                </a:solidFill>
                <a:latin typeface="Arvo" panose="02000000000000000000" pitchFamily="2" charset="0"/>
              </a:rPr>
              <a:t>SIAG/OPT</a:t>
            </a:r>
            <a:r>
              <a:rPr lang="en-US" sz="2800" b="1" dirty="0">
                <a:solidFill>
                  <a:srgbClr val="404040"/>
                </a:solidFill>
                <a:latin typeface="Arvo" panose="02000000000000000000" pitchFamily="2" charset="0"/>
              </a:rPr>
              <a:t> </a:t>
            </a:r>
            <a:r>
              <a:rPr lang="en-US" sz="3600" dirty="0">
                <a:solidFill>
                  <a:srgbClr val="00A79F"/>
                </a:solidFill>
                <a:latin typeface="Arvo" panose="02000000000000000000" pitchFamily="2" charset="0"/>
              </a:rPr>
              <a:t>Membership by Employer Type</a:t>
            </a:r>
            <a:endParaRPr lang="en-US" sz="3200" dirty="0">
              <a:solidFill>
                <a:srgbClr val="00A79F"/>
              </a:solidFill>
            </a:endParaRPr>
          </a:p>
        </p:txBody>
      </p:sp>
      <p:graphicFrame>
        <p:nvGraphicFramePr>
          <p:cNvPr id="6" name="Content Placeholder 3">
            <a:extLst>
              <a:ext uri="{FF2B5EF4-FFF2-40B4-BE49-F238E27FC236}">
                <a16:creationId xmlns:a16="http://schemas.microsoft.com/office/drawing/2014/main" id="{39F7EA6D-A5DA-4349-0BAC-99C2690910D5}"/>
              </a:ext>
            </a:extLst>
          </p:cNvPr>
          <p:cNvGraphicFramePr>
            <a:graphicFrameLocks/>
          </p:cNvGraphicFramePr>
          <p:nvPr>
            <p:extLst>
              <p:ext uri="{D42A27DB-BD31-4B8C-83A1-F6EECF244321}">
                <p14:modId xmlns:p14="http://schemas.microsoft.com/office/powerpoint/2010/main" val="2993548961"/>
              </p:ext>
            </p:extLst>
          </p:nvPr>
        </p:nvGraphicFramePr>
        <p:xfrm>
          <a:off x="1950536" y="1219200"/>
          <a:ext cx="8074152"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8992125C-B84A-7F4B-BB68-67D6F018B439}"/>
              </a:ext>
            </a:extLst>
          </p:cNvPr>
          <p:cNvSpPr/>
          <p:nvPr/>
        </p:nvSpPr>
        <p:spPr>
          <a:xfrm>
            <a:off x="8575552" y="3735943"/>
            <a:ext cx="2220036" cy="738664"/>
          </a:xfrm>
          <a:prstGeom prst="rect">
            <a:avLst/>
          </a:prstGeom>
        </p:spPr>
        <p:txBody>
          <a:bodyPr wrap="square">
            <a:spAutoFit/>
          </a:bodyPr>
          <a:lstStyle/>
          <a:p>
            <a:pPr algn="ctr">
              <a:defRPr sz="1400" b="0" i="0" u="none" strike="noStrike" kern="1200" baseline="0">
                <a:solidFill>
                  <a:prstClr val="black">
                    <a:lumMod val="75000"/>
                    <a:lumOff val="25000"/>
                  </a:prstClr>
                </a:solidFill>
                <a:latin typeface="Arvo" panose="02000000000000000000"/>
                <a:ea typeface="+mn-ea"/>
                <a:cs typeface="+mn-cs"/>
              </a:defRPr>
            </a:pPr>
            <a:r>
              <a:rPr lang="en-US" dirty="0"/>
              <a:t>Government</a:t>
            </a:r>
          </a:p>
          <a:p>
            <a:pPr algn="ctr">
              <a:defRPr sz="1400" b="0" i="0" u="none" strike="noStrike" kern="1200" baseline="0">
                <a:solidFill>
                  <a:prstClr val="black">
                    <a:lumMod val="75000"/>
                    <a:lumOff val="25000"/>
                  </a:prstClr>
                </a:solidFill>
                <a:latin typeface="Arvo" panose="02000000000000000000"/>
                <a:ea typeface="+mn-ea"/>
                <a:cs typeface="+mn-cs"/>
              </a:defRPr>
            </a:pPr>
            <a:r>
              <a:rPr lang="en-US" dirty="0"/>
              <a:t>8
1.5%</a:t>
            </a:r>
          </a:p>
        </p:txBody>
      </p:sp>
      <p:sp>
        <p:nvSpPr>
          <p:cNvPr id="12" name="Rectangle 11">
            <a:extLst>
              <a:ext uri="{FF2B5EF4-FFF2-40B4-BE49-F238E27FC236}">
                <a16:creationId xmlns:a16="http://schemas.microsoft.com/office/drawing/2014/main" id="{04E1FC95-C768-800C-B83A-92DD87D0AAB8}"/>
              </a:ext>
            </a:extLst>
          </p:cNvPr>
          <p:cNvSpPr/>
          <p:nvPr/>
        </p:nvSpPr>
        <p:spPr>
          <a:xfrm>
            <a:off x="8336317" y="4720135"/>
            <a:ext cx="1349253" cy="738664"/>
          </a:xfrm>
          <a:prstGeom prst="rect">
            <a:avLst/>
          </a:prstGeom>
        </p:spPr>
        <p:txBody>
          <a:bodyPr wrap="square">
            <a:spAutoFit/>
          </a:bodyPr>
          <a:lstStyle/>
          <a:p>
            <a:pPr algn="ctr">
              <a:defRPr sz="1400" b="0" i="0" u="none" strike="noStrike" kern="1200" baseline="0">
                <a:solidFill>
                  <a:prstClr val="black">
                    <a:lumMod val="75000"/>
                    <a:lumOff val="25000"/>
                  </a:prstClr>
                </a:solidFill>
                <a:latin typeface="Arvo" panose="02000000000000000000"/>
                <a:ea typeface="+mn-ea"/>
                <a:cs typeface="+mn-cs"/>
              </a:defRPr>
            </a:pPr>
            <a:r>
              <a:rPr lang="en-US" dirty="0"/>
              <a:t>Other</a:t>
            </a:r>
          </a:p>
          <a:p>
            <a:pPr algn="ctr">
              <a:defRPr sz="1400" b="0" i="0" u="none" strike="noStrike" kern="1200" baseline="0">
                <a:solidFill>
                  <a:prstClr val="black">
                    <a:lumMod val="75000"/>
                    <a:lumOff val="25000"/>
                  </a:prstClr>
                </a:solidFill>
                <a:latin typeface="Arvo" panose="02000000000000000000"/>
                <a:ea typeface="+mn-ea"/>
                <a:cs typeface="+mn-cs"/>
              </a:defRPr>
            </a:pPr>
            <a:r>
              <a:rPr lang="en-US" dirty="0"/>
              <a:t>7
1.4%</a:t>
            </a:r>
          </a:p>
        </p:txBody>
      </p:sp>
      <p:cxnSp>
        <p:nvCxnSpPr>
          <p:cNvPr id="13" name="Straight Arrow Connector 12">
            <a:extLst>
              <a:ext uri="{FF2B5EF4-FFF2-40B4-BE49-F238E27FC236}">
                <a16:creationId xmlns:a16="http://schemas.microsoft.com/office/drawing/2014/main" id="{5A3F0EA1-A926-F3A2-A044-734FEF7AE2C8}"/>
              </a:ext>
            </a:extLst>
          </p:cNvPr>
          <p:cNvCxnSpPr>
            <a:cxnSpLocks/>
          </p:cNvCxnSpPr>
          <p:nvPr/>
        </p:nvCxnSpPr>
        <p:spPr>
          <a:xfrm flipH="1" flipV="1">
            <a:off x="8509170" y="3855204"/>
            <a:ext cx="625305" cy="25007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89163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sp>
        <p:nvSpPr>
          <p:cNvPr id="2" name="Rectangle 1"/>
          <p:cNvSpPr/>
          <p:nvPr/>
        </p:nvSpPr>
        <p:spPr>
          <a:xfrm>
            <a:off x="457200" y="282715"/>
            <a:ext cx="8038011" cy="707886"/>
          </a:xfrm>
          <a:prstGeom prst="rect">
            <a:avLst/>
          </a:prstGeom>
        </p:spPr>
        <p:txBody>
          <a:bodyPr wrap="square">
            <a:spAutoFit/>
          </a:bodyPr>
          <a:lstStyle/>
          <a:p>
            <a:r>
              <a:rPr lang="en-US" sz="4000" b="1" dirty="0">
                <a:solidFill>
                  <a:srgbClr val="404040"/>
                </a:solidFill>
                <a:latin typeface="Arvo" panose="02000000000000000000" pitchFamily="2" charset="0"/>
              </a:rPr>
              <a:t>SIAG/OPT</a:t>
            </a:r>
            <a:r>
              <a:rPr lang="en-US" sz="2800" b="1" dirty="0">
                <a:solidFill>
                  <a:srgbClr val="404040"/>
                </a:solidFill>
                <a:latin typeface="Arvo" panose="02000000000000000000" pitchFamily="2" charset="0"/>
              </a:rPr>
              <a:t> </a:t>
            </a:r>
            <a:r>
              <a:rPr lang="en-US" sz="3600" dirty="0">
                <a:solidFill>
                  <a:srgbClr val="00A79F"/>
                </a:solidFill>
                <a:latin typeface="Arvo" panose="02000000000000000000" pitchFamily="2" charset="0"/>
              </a:rPr>
              <a:t>Officers</a:t>
            </a:r>
            <a:endParaRPr lang="en-US" sz="3200" dirty="0">
              <a:solidFill>
                <a:srgbClr val="00A79F"/>
              </a:solidFill>
            </a:endParaRPr>
          </a:p>
        </p:txBody>
      </p:sp>
      <p:sp>
        <p:nvSpPr>
          <p:cNvPr id="12" name="Rectangle 11"/>
          <p:cNvSpPr/>
          <p:nvPr/>
        </p:nvSpPr>
        <p:spPr>
          <a:xfrm>
            <a:off x="-2" y="1180688"/>
            <a:ext cx="12192001" cy="1015663"/>
          </a:xfrm>
          <a:prstGeom prst="rect">
            <a:avLst/>
          </a:prstGeom>
        </p:spPr>
        <p:txBody>
          <a:bodyPr wrap="square">
            <a:spAutoFit/>
          </a:bodyPr>
          <a:lstStyle/>
          <a:p>
            <a:pPr algn="ctr"/>
            <a:r>
              <a:rPr lang="en-US" sz="3200" b="1" dirty="0">
                <a:solidFill>
                  <a:srgbClr val="006CB4"/>
                </a:solidFill>
                <a:latin typeface="Arvo" panose="02000000000000000000"/>
              </a:rPr>
              <a:t>Chair</a:t>
            </a:r>
            <a:r>
              <a:rPr lang="en-US" sz="3200" dirty="0">
                <a:solidFill>
                  <a:srgbClr val="006CB4"/>
                </a:solidFill>
                <a:latin typeface="Arvo" panose="02000000000000000000"/>
              </a:rPr>
              <a:t>:</a:t>
            </a:r>
          </a:p>
          <a:p>
            <a:pPr algn="ctr"/>
            <a:r>
              <a:rPr lang="en-US" sz="2800" dirty="0">
                <a:solidFill>
                  <a:srgbClr val="404040"/>
                </a:solidFill>
                <a:latin typeface="Montserrat" panose="00000500000000000000"/>
              </a:rPr>
              <a:t>Luis Nunes Vicente</a:t>
            </a:r>
          </a:p>
        </p:txBody>
      </p:sp>
      <p:sp>
        <p:nvSpPr>
          <p:cNvPr id="13" name="Rectangle 12"/>
          <p:cNvSpPr/>
          <p:nvPr/>
        </p:nvSpPr>
        <p:spPr>
          <a:xfrm>
            <a:off x="0" y="2351177"/>
            <a:ext cx="12192001" cy="1015663"/>
          </a:xfrm>
          <a:prstGeom prst="rect">
            <a:avLst/>
          </a:prstGeom>
        </p:spPr>
        <p:txBody>
          <a:bodyPr wrap="square">
            <a:spAutoFit/>
          </a:bodyPr>
          <a:lstStyle/>
          <a:p>
            <a:pPr algn="ctr"/>
            <a:r>
              <a:rPr lang="en-US" sz="3200" b="1" dirty="0">
                <a:solidFill>
                  <a:srgbClr val="006CB4"/>
                </a:solidFill>
                <a:latin typeface="Arvo" panose="02000000000000000000"/>
              </a:rPr>
              <a:t>Vice Chair</a:t>
            </a:r>
            <a:r>
              <a:rPr lang="en-US" sz="3200" dirty="0">
                <a:solidFill>
                  <a:srgbClr val="006CB4"/>
                </a:solidFill>
                <a:latin typeface="Arvo" panose="02000000000000000000"/>
              </a:rPr>
              <a:t>: </a:t>
            </a:r>
          </a:p>
          <a:p>
            <a:pPr algn="ctr"/>
            <a:r>
              <a:rPr lang="en-US" sz="2800" dirty="0">
                <a:solidFill>
                  <a:srgbClr val="404040"/>
                </a:solidFill>
                <a:latin typeface="Montserrat" panose="00000500000000000000"/>
              </a:rPr>
              <a:t>Coralia Cartis </a:t>
            </a:r>
          </a:p>
        </p:txBody>
      </p:sp>
      <p:sp>
        <p:nvSpPr>
          <p:cNvPr id="14" name="Rectangle 13"/>
          <p:cNvSpPr/>
          <p:nvPr/>
        </p:nvSpPr>
        <p:spPr>
          <a:xfrm>
            <a:off x="0" y="3602403"/>
            <a:ext cx="12191999" cy="1015663"/>
          </a:xfrm>
          <a:prstGeom prst="rect">
            <a:avLst/>
          </a:prstGeom>
        </p:spPr>
        <p:txBody>
          <a:bodyPr wrap="square">
            <a:spAutoFit/>
          </a:bodyPr>
          <a:lstStyle/>
          <a:p>
            <a:pPr algn="ctr"/>
            <a:r>
              <a:rPr lang="en-US" sz="3200" b="1" dirty="0">
                <a:solidFill>
                  <a:srgbClr val="006CB4"/>
                </a:solidFill>
                <a:latin typeface="Arvo" panose="02000000000000000000"/>
              </a:rPr>
              <a:t>Program Director</a:t>
            </a:r>
            <a:r>
              <a:rPr lang="en-US" sz="3200" dirty="0">
                <a:solidFill>
                  <a:srgbClr val="006CB4"/>
                </a:solidFill>
                <a:latin typeface="Arvo" panose="02000000000000000000"/>
              </a:rPr>
              <a:t>:</a:t>
            </a:r>
          </a:p>
          <a:p>
            <a:pPr algn="ctr"/>
            <a:r>
              <a:rPr lang="en-US" sz="2800" dirty="0">
                <a:solidFill>
                  <a:srgbClr val="404040"/>
                </a:solidFill>
                <a:latin typeface="Montserrat" panose="00000500000000000000"/>
              </a:rPr>
              <a:t>Gabriele Eichfelder</a:t>
            </a:r>
            <a:endParaRPr lang="en-US" sz="4400" dirty="0">
              <a:solidFill>
                <a:srgbClr val="404040"/>
              </a:solidFill>
              <a:latin typeface="Montserrat" panose="00000500000000000000"/>
            </a:endParaRPr>
          </a:p>
        </p:txBody>
      </p:sp>
      <p:sp>
        <p:nvSpPr>
          <p:cNvPr id="15" name="Rectangle 14"/>
          <p:cNvSpPr/>
          <p:nvPr/>
        </p:nvSpPr>
        <p:spPr>
          <a:xfrm>
            <a:off x="1" y="4781464"/>
            <a:ext cx="12191999" cy="1015663"/>
          </a:xfrm>
          <a:prstGeom prst="rect">
            <a:avLst/>
          </a:prstGeom>
        </p:spPr>
        <p:txBody>
          <a:bodyPr wrap="square">
            <a:spAutoFit/>
          </a:bodyPr>
          <a:lstStyle/>
          <a:p>
            <a:pPr algn="ctr"/>
            <a:r>
              <a:rPr lang="en-US" sz="3200" b="1" dirty="0">
                <a:solidFill>
                  <a:srgbClr val="006CB4"/>
                </a:solidFill>
                <a:latin typeface="Arvo" panose="02000000000000000000"/>
              </a:rPr>
              <a:t>Secretary</a:t>
            </a:r>
            <a:r>
              <a:rPr lang="en-US" sz="3200" dirty="0">
                <a:solidFill>
                  <a:srgbClr val="006CB4"/>
                </a:solidFill>
                <a:latin typeface="Arvo" panose="02000000000000000000"/>
              </a:rPr>
              <a:t>:</a:t>
            </a:r>
          </a:p>
          <a:p>
            <a:pPr algn="ctr"/>
            <a:r>
              <a:rPr lang="en-US" sz="2800" dirty="0">
                <a:solidFill>
                  <a:srgbClr val="404040"/>
                </a:solidFill>
                <a:latin typeface="Montserrat" panose="00000500000000000000"/>
              </a:rPr>
              <a:t>Juliane Mueller</a:t>
            </a:r>
          </a:p>
        </p:txBody>
      </p:sp>
      <p:sp>
        <p:nvSpPr>
          <p:cNvPr id="16" name="Rectangle 15"/>
          <p:cNvSpPr/>
          <p:nvPr/>
        </p:nvSpPr>
        <p:spPr>
          <a:xfrm>
            <a:off x="5943600" y="2035040"/>
            <a:ext cx="389850" cy="584775"/>
          </a:xfrm>
          <a:prstGeom prst="rect">
            <a:avLst/>
          </a:prstGeom>
        </p:spPr>
        <p:txBody>
          <a:bodyPr wrap="none">
            <a:spAutoFit/>
          </a:bodyPr>
          <a:lstStyle/>
          <a:p>
            <a:r>
              <a:rPr lang="en-US" sz="3200" b="1" dirty="0">
                <a:solidFill>
                  <a:srgbClr val="A6B4C4"/>
                </a:solidFill>
              </a:rPr>
              <a:t>*</a:t>
            </a:r>
          </a:p>
        </p:txBody>
      </p:sp>
      <p:sp>
        <p:nvSpPr>
          <p:cNvPr id="17" name="Rectangle 16"/>
          <p:cNvSpPr/>
          <p:nvPr/>
        </p:nvSpPr>
        <p:spPr>
          <a:xfrm>
            <a:off x="5943600" y="3310015"/>
            <a:ext cx="389850" cy="584775"/>
          </a:xfrm>
          <a:prstGeom prst="rect">
            <a:avLst/>
          </a:prstGeom>
        </p:spPr>
        <p:txBody>
          <a:bodyPr wrap="none">
            <a:spAutoFit/>
          </a:bodyPr>
          <a:lstStyle/>
          <a:p>
            <a:r>
              <a:rPr lang="en-US" sz="3200" b="1" dirty="0">
                <a:solidFill>
                  <a:srgbClr val="A6B4C4"/>
                </a:solidFill>
              </a:rPr>
              <a:t>*</a:t>
            </a:r>
            <a:endParaRPr lang="en-US" b="1" dirty="0">
              <a:solidFill>
                <a:srgbClr val="A6B4C4"/>
              </a:solidFill>
            </a:endParaRPr>
          </a:p>
        </p:txBody>
      </p:sp>
      <p:sp>
        <p:nvSpPr>
          <p:cNvPr id="18" name="Rectangle 17"/>
          <p:cNvSpPr/>
          <p:nvPr/>
        </p:nvSpPr>
        <p:spPr>
          <a:xfrm>
            <a:off x="5944489" y="4522151"/>
            <a:ext cx="389850" cy="584775"/>
          </a:xfrm>
          <a:prstGeom prst="rect">
            <a:avLst/>
          </a:prstGeom>
        </p:spPr>
        <p:txBody>
          <a:bodyPr wrap="none">
            <a:spAutoFit/>
          </a:bodyPr>
          <a:lstStyle/>
          <a:p>
            <a:r>
              <a:rPr lang="en-US" sz="3200" b="1" dirty="0">
                <a:solidFill>
                  <a:srgbClr val="A6B4C4"/>
                </a:solidFill>
              </a:rPr>
              <a:t>*</a:t>
            </a:r>
            <a:endParaRPr lang="en-US" sz="3200" dirty="0"/>
          </a:p>
        </p:txBody>
      </p:sp>
    </p:spTree>
    <p:extLst>
      <p:ext uri="{BB962C8B-B14F-4D97-AF65-F5344CB8AC3E}">
        <p14:creationId xmlns:p14="http://schemas.microsoft.com/office/powerpoint/2010/main" val="1112119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sp>
        <p:nvSpPr>
          <p:cNvPr id="2" name="Rectangle 1"/>
          <p:cNvSpPr/>
          <p:nvPr/>
        </p:nvSpPr>
        <p:spPr>
          <a:xfrm>
            <a:off x="447674" y="282714"/>
            <a:ext cx="11477768" cy="707886"/>
          </a:xfrm>
          <a:prstGeom prst="rect">
            <a:avLst/>
          </a:prstGeom>
        </p:spPr>
        <p:txBody>
          <a:bodyPr wrap="square">
            <a:spAutoFit/>
          </a:bodyPr>
          <a:lstStyle/>
          <a:p>
            <a:r>
              <a:rPr lang="en-US" sz="4000" b="1" dirty="0">
                <a:solidFill>
                  <a:srgbClr val="404040"/>
                </a:solidFill>
                <a:latin typeface="Arvo" panose="02000000000000000000" pitchFamily="2" charset="0"/>
              </a:rPr>
              <a:t>SIAG/OPT </a:t>
            </a:r>
            <a:r>
              <a:rPr lang="en-US" sz="3600" dirty="0">
                <a:solidFill>
                  <a:srgbClr val="00A79F"/>
                </a:solidFill>
                <a:latin typeface="Arvo" panose="02000000000000000000" pitchFamily="2" charset="0"/>
              </a:rPr>
              <a:t>Membership by Department Type</a:t>
            </a:r>
            <a:endParaRPr lang="en-US" sz="3200" dirty="0">
              <a:solidFill>
                <a:srgbClr val="00A79F"/>
              </a:solidFill>
            </a:endParaRPr>
          </a:p>
        </p:txBody>
      </p:sp>
      <p:graphicFrame>
        <p:nvGraphicFramePr>
          <p:cNvPr id="19" name="Content Placeholder 3">
            <a:extLst>
              <a:ext uri="{FF2B5EF4-FFF2-40B4-BE49-F238E27FC236}">
                <a16:creationId xmlns:a16="http://schemas.microsoft.com/office/drawing/2014/main" id="{D0C34C86-A23A-A462-0E1A-87486C8C8E5C}"/>
              </a:ext>
            </a:extLst>
          </p:cNvPr>
          <p:cNvGraphicFramePr>
            <a:graphicFrameLocks/>
          </p:cNvGraphicFramePr>
          <p:nvPr>
            <p:extLst>
              <p:ext uri="{D42A27DB-BD31-4B8C-83A1-F6EECF244321}">
                <p14:modId xmlns:p14="http://schemas.microsoft.com/office/powerpoint/2010/main" val="1413055738"/>
              </p:ext>
            </p:extLst>
          </p:nvPr>
        </p:nvGraphicFramePr>
        <p:xfrm>
          <a:off x="2054043" y="1287063"/>
          <a:ext cx="7873349" cy="466487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A7808BF3-B83C-B3AD-A854-E3F0BA0FCB29}"/>
              </a:ext>
            </a:extLst>
          </p:cNvPr>
          <p:cNvSpPr txBox="1"/>
          <p:nvPr/>
        </p:nvSpPr>
        <p:spPr>
          <a:xfrm>
            <a:off x="2110772" y="4647299"/>
            <a:ext cx="1419497" cy="738664"/>
          </a:xfrm>
          <a:prstGeom prst="rect">
            <a:avLst/>
          </a:prstGeom>
          <a:noFill/>
        </p:spPr>
        <p:txBody>
          <a:bodyPr wrap="square" rtlCol="0">
            <a:spAutoFit/>
          </a:bodyPr>
          <a:lstStyle/>
          <a:p>
            <a:pPr algn="ctr"/>
            <a:r>
              <a:rPr lang="en-US" sz="1400" dirty="0">
                <a:solidFill>
                  <a:srgbClr val="404040"/>
                </a:solidFill>
                <a:latin typeface="Arvo" panose="02000000000000000000"/>
              </a:rPr>
              <a:t>Mathematics</a:t>
            </a:r>
          </a:p>
          <a:p>
            <a:pPr algn="ctr"/>
            <a:r>
              <a:rPr lang="en-US" sz="1400" dirty="0">
                <a:solidFill>
                  <a:srgbClr val="404040"/>
                </a:solidFill>
                <a:latin typeface="Arvo" panose="02000000000000000000"/>
              </a:rPr>
              <a:t>144</a:t>
            </a:r>
          </a:p>
          <a:p>
            <a:pPr algn="ctr"/>
            <a:r>
              <a:rPr lang="en-US" sz="1400" dirty="0">
                <a:solidFill>
                  <a:srgbClr val="404040"/>
                </a:solidFill>
                <a:latin typeface="Arvo" panose="02000000000000000000"/>
              </a:rPr>
              <a:t>47.7%</a:t>
            </a:r>
          </a:p>
        </p:txBody>
      </p:sp>
      <p:sp>
        <p:nvSpPr>
          <p:cNvPr id="21" name="Rectangle 20">
            <a:extLst>
              <a:ext uri="{FF2B5EF4-FFF2-40B4-BE49-F238E27FC236}">
                <a16:creationId xmlns:a16="http://schemas.microsoft.com/office/drawing/2014/main" id="{10C48EA7-5E7D-5E45-2F61-A6B36F2C3B33}"/>
              </a:ext>
            </a:extLst>
          </p:cNvPr>
          <p:cNvSpPr/>
          <p:nvPr/>
        </p:nvSpPr>
        <p:spPr>
          <a:xfrm>
            <a:off x="8794085" y="3600844"/>
            <a:ext cx="1421363" cy="738664"/>
          </a:xfrm>
          <a:prstGeom prst="rect">
            <a:avLst/>
          </a:prstGeom>
        </p:spPr>
        <p:txBody>
          <a:bodyPr wrap="square">
            <a:spAutoFit/>
          </a:bodyPr>
          <a:lstStyle/>
          <a:p>
            <a:pPr algn="ctr"/>
            <a:r>
              <a:rPr lang="en-US" sz="1400" dirty="0">
                <a:solidFill>
                  <a:srgbClr val="404040"/>
                </a:solidFill>
                <a:latin typeface="Arvo" panose="02000000000000000000"/>
              </a:rPr>
              <a:t>Other</a:t>
            </a:r>
          </a:p>
          <a:p>
            <a:pPr algn="ctr"/>
            <a:r>
              <a:rPr lang="en-US" sz="1400" dirty="0">
                <a:solidFill>
                  <a:srgbClr val="404040"/>
                </a:solidFill>
                <a:latin typeface="Arvo" panose="02000000000000000000"/>
              </a:rPr>
              <a:t>7</a:t>
            </a:r>
          </a:p>
          <a:p>
            <a:pPr algn="ctr"/>
            <a:r>
              <a:rPr lang="en-US" sz="1400" dirty="0">
                <a:solidFill>
                  <a:srgbClr val="404040"/>
                </a:solidFill>
                <a:latin typeface="Arvo" panose="02000000000000000000"/>
              </a:rPr>
              <a:t>2.3%</a:t>
            </a:r>
          </a:p>
        </p:txBody>
      </p:sp>
      <p:sp>
        <p:nvSpPr>
          <p:cNvPr id="22" name="Rectangle 21">
            <a:extLst>
              <a:ext uri="{FF2B5EF4-FFF2-40B4-BE49-F238E27FC236}">
                <a16:creationId xmlns:a16="http://schemas.microsoft.com/office/drawing/2014/main" id="{2467E2D4-13D0-ED6C-0CB3-1B703B21F098}"/>
              </a:ext>
            </a:extLst>
          </p:cNvPr>
          <p:cNvSpPr/>
          <p:nvPr/>
        </p:nvSpPr>
        <p:spPr>
          <a:xfrm>
            <a:off x="7662658" y="5146999"/>
            <a:ext cx="1421363" cy="738664"/>
          </a:xfrm>
          <a:prstGeom prst="rect">
            <a:avLst/>
          </a:prstGeom>
        </p:spPr>
        <p:txBody>
          <a:bodyPr wrap="square">
            <a:spAutoFit/>
          </a:bodyPr>
          <a:lstStyle/>
          <a:p>
            <a:pPr algn="ctr"/>
            <a:r>
              <a:rPr lang="en-US" sz="1400" dirty="0">
                <a:solidFill>
                  <a:srgbClr val="404040"/>
                </a:solidFill>
                <a:latin typeface="Arvo" panose="02000000000000000000"/>
              </a:rPr>
              <a:t>Op Research</a:t>
            </a:r>
          </a:p>
          <a:p>
            <a:pPr algn="ctr"/>
            <a:r>
              <a:rPr lang="en-US" sz="1400" dirty="0">
                <a:solidFill>
                  <a:srgbClr val="404040"/>
                </a:solidFill>
                <a:latin typeface="Arvo" panose="02000000000000000000"/>
              </a:rPr>
              <a:t>1</a:t>
            </a:r>
          </a:p>
          <a:p>
            <a:pPr algn="ctr"/>
            <a:r>
              <a:rPr lang="en-US" sz="1400" dirty="0">
                <a:solidFill>
                  <a:srgbClr val="404040"/>
                </a:solidFill>
                <a:latin typeface="Arvo" panose="02000000000000000000"/>
              </a:rPr>
              <a:t>1%</a:t>
            </a:r>
          </a:p>
        </p:txBody>
      </p:sp>
      <p:sp>
        <p:nvSpPr>
          <p:cNvPr id="23" name="Rectangle 22">
            <a:extLst>
              <a:ext uri="{FF2B5EF4-FFF2-40B4-BE49-F238E27FC236}">
                <a16:creationId xmlns:a16="http://schemas.microsoft.com/office/drawing/2014/main" id="{9660F606-0132-2217-89E1-EA4B58DA4110}"/>
              </a:ext>
            </a:extLst>
          </p:cNvPr>
          <p:cNvSpPr/>
          <p:nvPr/>
        </p:nvSpPr>
        <p:spPr>
          <a:xfrm>
            <a:off x="2160709" y="1142295"/>
            <a:ext cx="2393430" cy="738664"/>
          </a:xfrm>
          <a:prstGeom prst="rect">
            <a:avLst/>
          </a:prstGeom>
        </p:spPr>
        <p:txBody>
          <a:bodyPr wrap="square">
            <a:spAutoFit/>
          </a:bodyPr>
          <a:lstStyle/>
          <a:p>
            <a:pPr algn="ctr"/>
            <a:r>
              <a:rPr lang="en-US" sz="1400" dirty="0">
                <a:solidFill>
                  <a:srgbClr val="404040"/>
                </a:solidFill>
                <a:latin typeface="Arvo" panose="02000000000000000000"/>
              </a:rPr>
              <a:t>Engineering</a:t>
            </a:r>
          </a:p>
          <a:p>
            <a:pPr algn="ctr"/>
            <a:r>
              <a:rPr lang="en-US" sz="1400" dirty="0">
                <a:solidFill>
                  <a:srgbClr val="404040"/>
                </a:solidFill>
                <a:latin typeface="Arvo" panose="02000000000000000000"/>
              </a:rPr>
              <a:t>82</a:t>
            </a:r>
          </a:p>
          <a:p>
            <a:pPr algn="ctr"/>
            <a:r>
              <a:rPr lang="en-US" sz="1400" dirty="0">
                <a:solidFill>
                  <a:srgbClr val="404040"/>
                </a:solidFill>
                <a:latin typeface="Arvo" panose="02000000000000000000"/>
              </a:rPr>
              <a:t>27.2%</a:t>
            </a:r>
          </a:p>
        </p:txBody>
      </p:sp>
      <p:cxnSp>
        <p:nvCxnSpPr>
          <p:cNvPr id="24" name="Straight Arrow Connector 23">
            <a:extLst>
              <a:ext uri="{FF2B5EF4-FFF2-40B4-BE49-F238E27FC236}">
                <a16:creationId xmlns:a16="http://schemas.microsoft.com/office/drawing/2014/main" id="{7E388141-1F38-CA87-3019-27674D1BC44F}"/>
              </a:ext>
            </a:extLst>
          </p:cNvPr>
          <p:cNvCxnSpPr>
            <a:cxnSpLocks/>
          </p:cNvCxnSpPr>
          <p:nvPr/>
        </p:nvCxnSpPr>
        <p:spPr>
          <a:xfrm>
            <a:off x="3559341" y="1511627"/>
            <a:ext cx="750899" cy="5141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5" name="Rectangle 24">
            <a:extLst>
              <a:ext uri="{FF2B5EF4-FFF2-40B4-BE49-F238E27FC236}">
                <a16:creationId xmlns:a16="http://schemas.microsoft.com/office/drawing/2014/main" id="{8473F9F4-E418-8A43-1260-31DFFC553854}"/>
              </a:ext>
            </a:extLst>
          </p:cNvPr>
          <p:cNvSpPr/>
          <p:nvPr/>
        </p:nvSpPr>
        <p:spPr>
          <a:xfrm>
            <a:off x="8640706" y="2773521"/>
            <a:ext cx="1675665" cy="738664"/>
          </a:xfrm>
          <a:prstGeom prst="rect">
            <a:avLst/>
          </a:prstGeom>
        </p:spPr>
        <p:txBody>
          <a:bodyPr wrap="square">
            <a:spAutoFit/>
          </a:bodyPr>
          <a:lstStyle/>
          <a:p>
            <a:pPr algn="ctr"/>
            <a:r>
              <a:rPr lang="en-US" sz="1400" dirty="0">
                <a:solidFill>
                  <a:srgbClr val="404040"/>
                </a:solidFill>
                <a:latin typeface="Arvo" panose="02000000000000000000"/>
              </a:rPr>
              <a:t>Statistics</a:t>
            </a:r>
          </a:p>
          <a:p>
            <a:pPr algn="ctr"/>
            <a:r>
              <a:rPr lang="en-US" sz="1400" dirty="0">
                <a:solidFill>
                  <a:srgbClr val="404040"/>
                </a:solidFill>
                <a:latin typeface="Arvo" panose="02000000000000000000"/>
              </a:rPr>
              <a:t>8</a:t>
            </a:r>
          </a:p>
          <a:p>
            <a:pPr algn="ctr"/>
            <a:r>
              <a:rPr lang="en-US" sz="1400" dirty="0">
                <a:solidFill>
                  <a:srgbClr val="404040"/>
                </a:solidFill>
                <a:latin typeface="Arvo" panose="02000000000000000000"/>
              </a:rPr>
              <a:t>2.6%</a:t>
            </a:r>
          </a:p>
        </p:txBody>
      </p:sp>
      <p:cxnSp>
        <p:nvCxnSpPr>
          <p:cNvPr id="36" name="Straight Arrow Connector 35">
            <a:extLst>
              <a:ext uri="{FF2B5EF4-FFF2-40B4-BE49-F238E27FC236}">
                <a16:creationId xmlns:a16="http://schemas.microsoft.com/office/drawing/2014/main" id="{9E0F0F8A-4D62-BCFC-7A1D-6A371D96A513}"/>
              </a:ext>
            </a:extLst>
          </p:cNvPr>
          <p:cNvCxnSpPr>
            <a:cxnSpLocks/>
          </p:cNvCxnSpPr>
          <p:nvPr/>
        </p:nvCxnSpPr>
        <p:spPr>
          <a:xfrm flipV="1">
            <a:off x="8307441" y="4142678"/>
            <a:ext cx="65898" cy="1026644"/>
          </a:xfrm>
          <a:prstGeom prst="straightConnector1">
            <a:avLst/>
          </a:prstGeom>
          <a:ln>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37" name="Rectangle 36">
            <a:extLst>
              <a:ext uri="{FF2B5EF4-FFF2-40B4-BE49-F238E27FC236}">
                <a16:creationId xmlns:a16="http://schemas.microsoft.com/office/drawing/2014/main" id="{0BF2EB41-CC92-5A83-FE58-15F2CC51E266}"/>
              </a:ext>
            </a:extLst>
          </p:cNvPr>
          <p:cNvSpPr/>
          <p:nvPr/>
        </p:nvSpPr>
        <p:spPr>
          <a:xfrm>
            <a:off x="7418730" y="991342"/>
            <a:ext cx="1421363" cy="738664"/>
          </a:xfrm>
          <a:prstGeom prst="rect">
            <a:avLst/>
          </a:prstGeom>
        </p:spPr>
        <p:txBody>
          <a:bodyPr wrap="square">
            <a:spAutoFit/>
          </a:bodyPr>
          <a:lstStyle/>
          <a:p>
            <a:pPr algn="ctr"/>
            <a:r>
              <a:rPr lang="en-US" sz="1400" dirty="0">
                <a:solidFill>
                  <a:srgbClr val="404040"/>
                </a:solidFill>
                <a:latin typeface="Arvo" panose="02000000000000000000"/>
              </a:rPr>
              <a:t>Op Research</a:t>
            </a:r>
          </a:p>
          <a:p>
            <a:pPr algn="ctr"/>
            <a:r>
              <a:rPr lang="en-US" sz="1400" dirty="0">
                <a:solidFill>
                  <a:srgbClr val="404040"/>
                </a:solidFill>
                <a:latin typeface="Arvo" panose="02000000000000000000"/>
              </a:rPr>
              <a:t>31</a:t>
            </a:r>
          </a:p>
          <a:p>
            <a:pPr algn="ctr"/>
            <a:r>
              <a:rPr lang="en-US" sz="1400" dirty="0">
                <a:solidFill>
                  <a:srgbClr val="404040"/>
                </a:solidFill>
                <a:latin typeface="Arvo" panose="02000000000000000000"/>
              </a:rPr>
              <a:t>10.3%</a:t>
            </a:r>
          </a:p>
        </p:txBody>
      </p:sp>
      <p:cxnSp>
        <p:nvCxnSpPr>
          <p:cNvPr id="38" name="Straight Arrow Connector 37">
            <a:extLst>
              <a:ext uri="{FF2B5EF4-FFF2-40B4-BE49-F238E27FC236}">
                <a16:creationId xmlns:a16="http://schemas.microsoft.com/office/drawing/2014/main" id="{AD9327AC-E500-DE7E-3371-2E791C42F3F0}"/>
              </a:ext>
            </a:extLst>
          </p:cNvPr>
          <p:cNvCxnSpPr/>
          <p:nvPr/>
        </p:nvCxnSpPr>
        <p:spPr>
          <a:xfrm flipH="1">
            <a:off x="7419975" y="1322481"/>
            <a:ext cx="333375" cy="40752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9" name="Rectangle 38">
            <a:extLst>
              <a:ext uri="{FF2B5EF4-FFF2-40B4-BE49-F238E27FC236}">
                <a16:creationId xmlns:a16="http://schemas.microsoft.com/office/drawing/2014/main" id="{5CF6444C-0D2B-4594-F87B-7703ACDC502D}"/>
              </a:ext>
            </a:extLst>
          </p:cNvPr>
          <p:cNvSpPr/>
          <p:nvPr/>
        </p:nvSpPr>
        <p:spPr>
          <a:xfrm>
            <a:off x="8065788" y="1831727"/>
            <a:ext cx="2062347" cy="738664"/>
          </a:xfrm>
          <a:prstGeom prst="rect">
            <a:avLst/>
          </a:prstGeom>
        </p:spPr>
        <p:txBody>
          <a:bodyPr wrap="square">
            <a:spAutoFit/>
          </a:bodyPr>
          <a:lstStyle/>
          <a:p>
            <a:pPr algn="ctr"/>
            <a:r>
              <a:rPr lang="en-US" sz="1400" dirty="0">
                <a:solidFill>
                  <a:srgbClr val="404040"/>
                </a:solidFill>
                <a:latin typeface="Arvo" panose="02000000000000000000"/>
              </a:rPr>
              <a:t>Computer Science</a:t>
            </a:r>
          </a:p>
          <a:p>
            <a:pPr algn="ctr"/>
            <a:r>
              <a:rPr lang="en-US" sz="1400" dirty="0">
                <a:solidFill>
                  <a:srgbClr val="404040"/>
                </a:solidFill>
                <a:latin typeface="Arvo" panose="02000000000000000000"/>
              </a:rPr>
              <a:t>25</a:t>
            </a:r>
          </a:p>
          <a:p>
            <a:pPr algn="ctr"/>
            <a:r>
              <a:rPr lang="en-US" sz="1400" dirty="0">
                <a:solidFill>
                  <a:srgbClr val="404040"/>
                </a:solidFill>
                <a:latin typeface="Arvo" panose="02000000000000000000"/>
              </a:rPr>
              <a:t>8.3%</a:t>
            </a:r>
          </a:p>
        </p:txBody>
      </p:sp>
      <p:cxnSp>
        <p:nvCxnSpPr>
          <p:cNvPr id="40" name="Straight Arrow Connector 39">
            <a:extLst>
              <a:ext uri="{FF2B5EF4-FFF2-40B4-BE49-F238E27FC236}">
                <a16:creationId xmlns:a16="http://schemas.microsoft.com/office/drawing/2014/main" id="{180B21A6-26DC-2EF7-0C8B-7E232F1023DF}"/>
              </a:ext>
            </a:extLst>
          </p:cNvPr>
          <p:cNvCxnSpPr>
            <a:cxnSpLocks/>
          </p:cNvCxnSpPr>
          <p:nvPr/>
        </p:nvCxnSpPr>
        <p:spPr>
          <a:xfrm flipH="1" flipV="1">
            <a:off x="8438485" y="3754392"/>
            <a:ext cx="880140" cy="198180"/>
          </a:xfrm>
          <a:prstGeom prst="straightConnector1">
            <a:avLst/>
          </a:prstGeom>
          <a:ln>
            <a:solidFill>
              <a:srgbClr val="84C0BB"/>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3EEA1C5-8FEE-7362-91BD-586706E6CB5E}"/>
              </a:ext>
            </a:extLst>
          </p:cNvPr>
          <p:cNvSpPr/>
          <p:nvPr/>
        </p:nvSpPr>
        <p:spPr>
          <a:xfrm>
            <a:off x="8640706" y="4475201"/>
            <a:ext cx="2176196" cy="954107"/>
          </a:xfrm>
          <a:prstGeom prst="rect">
            <a:avLst/>
          </a:prstGeom>
        </p:spPr>
        <p:txBody>
          <a:bodyPr wrap="square">
            <a:spAutoFit/>
          </a:bodyPr>
          <a:lstStyle/>
          <a:p>
            <a:pPr algn="ctr"/>
            <a:r>
              <a:rPr lang="en-US" sz="1400" dirty="0">
                <a:solidFill>
                  <a:srgbClr val="404040"/>
                </a:solidFill>
                <a:latin typeface="Arvo" panose="02000000000000000000"/>
              </a:rPr>
              <a:t>Other (Physical Science)</a:t>
            </a:r>
          </a:p>
          <a:p>
            <a:pPr algn="ctr"/>
            <a:r>
              <a:rPr lang="en-US" sz="1400" dirty="0">
                <a:solidFill>
                  <a:srgbClr val="404040"/>
                </a:solidFill>
                <a:latin typeface="Arvo" panose="02000000000000000000"/>
              </a:rPr>
              <a:t>7</a:t>
            </a:r>
          </a:p>
          <a:p>
            <a:pPr algn="ctr"/>
            <a:r>
              <a:rPr lang="en-US" sz="1400" dirty="0">
                <a:solidFill>
                  <a:srgbClr val="404040"/>
                </a:solidFill>
                <a:latin typeface="Arvo" panose="02000000000000000000"/>
              </a:rPr>
              <a:t>2.3%</a:t>
            </a:r>
          </a:p>
        </p:txBody>
      </p:sp>
      <p:cxnSp>
        <p:nvCxnSpPr>
          <p:cNvPr id="42" name="Straight Arrow Connector 41">
            <a:extLst>
              <a:ext uri="{FF2B5EF4-FFF2-40B4-BE49-F238E27FC236}">
                <a16:creationId xmlns:a16="http://schemas.microsoft.com/office/drawing/2014/main" id="{3226DC34-437C-A059-F770-14BB8FB22B2B}"/>
              </a:ext>
            </a:extLst>
          </p:cNvPr>
          <p:cNvCxnSpPr/>
          <p:nvPr/>
        </p:nvCxnSpPr>
        <p:spPr>
          <a:xfrm flipH="1" flipV="1">
            <a:off x="8438485" y="4022568"/>
            <a:ext cx="658476" cy="45263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88630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lumMod val="50000"/>
                  </a:schemeClr>
                </a:solidFill>
              </a:rPr>
              <a:t>Other Business</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a:t>2023 SIAG/opt Business meeting</a:t>
            </a:r>
          </a:p>
        </p:txBody>
      </p:sp>
    </p:spTree>
    <p:extLst>
      <p:ext uri="{BB962C8B-B14F-4D97-AF65-F5344CB8AC3E}">
        <p14:creationId xmlns:p14="http://schemas.microsoft.com/office/powerpoint/2010/main" val="1676236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148919" y="-2"/>
            <a:ext cx="8043080" cy="1255595"/>
          </a:xfrm>
        </p:spPr>
        <p:txBody>
          <a:bodyPr anchor="ctr">
            <a:normAutofit/>
          </a:bodyPr>
          <a:lstStyle/>
          <a:p>
            <a:pPr marL="0" indent="0" algn="ctr">
              <a:buNone/>
            </a:pPr>
            <a:r>
              <a:rPr lang="en-US" sz="6600" b="1" dirty="0">
                <a:latin typeface="Arvo" panose="02000000000000000000"/>
              </a:rPr>
              <a:t>Contacts</a:t>
            </a:r>
          </a:p>
        </p:txBody>
      </p:sp>
      <p:sp>
        <p:nvSpPr>
          <p:cNvPr id="2" name="TextBox 1"/>
          <p:cNvSpPr txBox="1"/>
          <p:nvPr/>
        </p:nvSpPr>
        <p:spPr>
          <a:xfrm>
            <a:off x="4639858" y="1565545"/>
            <a:ext cx="7399741" cy="3785652"/>
          </a:xfrm>
          <a:prstGeom prst="rect">
            <a:avLst/>
          </a:prstGeom>
          <a:noFill/>
        </p:spPr>
        <p:txBody>
          <a:bodyPr wrap="square" rtlCol="0">
            <a:spAutoFit/>
          </a:bodyPr>
          <a:lstStyle/>
          <a:p>
            <a:pPr>
              <a:tabLst>
                <a:tab pos="2743200" algn="r"/>
                <a:tab pos="3200400" algn="l"/>
              </a:tabLst>
            </a:pPr>
            <a:r>
              <a:rPr lang="en-US" dirty="0">
                <a:latin typeface="Arvo" panose="02000000000000000000" pitchFamily="2" charset="0"/>
              </a:rPr>
              <a:t>	</a:t>
            </a:r>
            <a:r>
              <a:rPr lang="en-US" sz="2400" dirty="0">
                <a:solidFill>
                  <a:schemeClr val="accent1"/>
                </a:solidFill>
                <a:latin typeface="Arvo" panose="02000000000000000000" pitchFamily="2" charset="0"/>
              </a:rPr>
              <a:t>Chair</a:t>
            </a:r>
            <a:r>
              <a:rPr lang="en-US" sz="2400" dirty="0">
                <a:latin typeface="Arvo" panose="02000000000000000000" pitchFamily="2" charset="0"/>
              </a:rPr>
              <a:t>	</a:t>
            </a:r>
            <a:r>
              <a:rPr lang="en-US" sz="2400" dirty="0">
                <a:solidFill>
                  <a:srgbClr val="404040"/>
                </a:solidFill>
                <a:latin typeface="Montserrat" panose="00000500000000000000"/>
              </a:rPr>
              <a:t>Luis Nunes Vicente</a:t>
            </a:r>
            <a:r>
              <a:rPr lang="en-US" sz="2400" dirty="0">
                <a:latin typeface="Montserrat" panose="00000500000000000000" pitchFamily="2" charset="0"/>
              </a:rPr>
              <a:t>	</a:t>
            </a:r>
          </a:p>
          <a:p>
            <a:pPr>
              <a:tabLst>
                <a:tab pos="2743200" algn="r"/>
                <a:tab pos="3200400" algn="l"/>
              </a:tabLst>
            </a:pPr>
            <a:r>
              <a:rPr lang="en-US" sz="2400" dirty="0">
                <a:latin typeface="Montserrat" panose="00000500000000000000" pitchFamily="2" charset="0"/>
              </a:rPr>
              <a:t>		</a:t>
            </a:r>
            <a:r>
              <a:rPr lang="en-US" dirty="0">
                <a:solidFill>
                  <a:srgbClr val="333333"/>
                </a:solidFill>
                <a:latin typeface="Montserrat" panose="00000500000000000000" pitchFamily="2" charset="0"/>
              </a:rPr>
              <a:t>lnv@lehigh.edu</a:t>
            </a:r>
          </a:p>
          <a:p>
            <a:pPr>
              <a:tabLst>
                <a:tab pos="2743200" algn="r"/>
                <a:tab pos="3200400" algn="l"/>
              </a:tabLst>
            </a:pPr>
            <a:endParaRPr lang="en-US" dirty="0">
              <a:latin typeface="Montserrat" panose="00000500000000000000"/>
            </a:endParaRPr>
          </a:p>
          <a:p>
            <a:pPr>
              <a:tabLst>
                <a:tab pos="2743200" algn="r"/>
                <a:tab pos="3200400" algn="l"/>
              </a:tabLst>
            </a:pPr>
            <a:r>
              <a:rPr lang="en-US" dirty="0">
                <a:latin typeface="Arvo" panose="02000000000000000000" pitchFamily="2" charset="0"/>
              </a:rPr>
              <a:t>	</a:t>
            </a:r>
            <a:r>
              <a:rPr lang="en-US" sz="2400" dirty="0">
                <a:solidFill>
                  <a:schemeClr val="accent1"/>
                </a:solidFill>
                <a:latin typeface="Arvo" panose="02000000000000000000" pitchFamily="2" charset="0"/>
              </a:rPr>
              <a:t>Vice Chair</a:t>
            </a:r>
            <a:r>
              <a:rPr lang="en-US" sz="1800" dirty="0">
                <a:latin typeface="Arvo" panose="02000000000000000000" pitchFamily="2" charset="0"/>
              </a:rPr>
              <a:t>	</a:t>
            </a:r>
            <a:r>
              <a:rPr lang="en-US" sz="2400" dirty="0">
                <a:solidFill>
                  <a:srgbClr val="404040"/>
                </a:solidFill>
                <a:latin typeface="Montserrat" panose="00000500000000000000"/>
              </a:rPr>
              <a:t>Coralia Cartis</a:t>
            </a:r>
            <a:r>
              <a:rPr lang="en-US" sz="1800" dirty="0">
                <a:latin typeface="Montserrat" panose="00000500000000000000" pitchFamily="2" charset="0"/>
              </a:rPr>
              <a:t>	</a:t>
            </a:r>
          </a:p>
          <a:p>
            <a:pPr>
              <a:tabLst>
                <a:tab pos="2743200" algn="r"/>
                <a:tab pos="3200400" algn="l"/>
              </a:tabLst>
            </a:pPr>
            <a:r>
              <a:rPr lang="en-US" sz="1800" dirty="0">
                <a:latin typeface="Montserrat" panose="00000500000000000000" pitchFamily="2" charset="0"/>
              </a:rPr>
              <a:t>		</a:t>
            </a:r>
            <a:r>
              <a:rPr lang="en-US" dirty="0">
                <a:latin typeface="Montserrat" panose="00000500000000000000" pitchFamily="2" charset="0"/>
              </a:rPr>
              <a:t>c</a:t>
            </a:r>
            <a:r>
              <a:rPr lang="en-US" sz="1800" dirty="0">
                <a:latin typeface="Montserrat" panose="00000500000000000000" pitchFamily="2" charset="0"/>
              </a:rPr>
              <a:t>oralia.cartis@maths.ox.ac.uk</a:t>
            </a:r>
            <a:endParaRPr lang="en-US" dirty="0">
              <a:solidFill>
                <a:srgbClr val="333333"/>
              </a:solidFill>
              <a:latin typeface="Montserrat" panose="00000500000000000000" pitchFamily="2" charset="0"/>
            </a:endParaRPr>
          </a:p>
          <a:p>
            <a:pPr>
              <a:tabLst>
                <a:tab pos="2743200" algn="r"/>
                <a:tab pos="3200400" algn="l"/>
              </a:tabLst>
            </a:pPr>
            <a:endParaRPr lang="en-US" dirty="0">
              <a:latin typeface="Montserrat" panose="00000500000000000000" pitchFamily="2" charset="0"/>
            </a:endParaRPr>
          </a:p>
          <a:p>
            <a:pPr>
              <a:tabLst>
                <a:tab pos="2743200" algn="r"/>
                <a:tab pos="3200400" algn="l"/>
              </a:tabLst>
            </a:pPr>
            <a:r>
              <a:rPr lang="en-US" sz="2400" dirty="0">
                <a:latin typeface="Arvo" panose="02000000000000000000" pitchFamily="2" charset="0"/>
              </a:rPr>
              <a:t>	</a:t>
            </a:r>
            <a:r>
              <a:rPr lang="en-US" sz="2400" dirty="0">
                <a:solidFill>
                  <a:schemeClr val="accent1"/>
                </a:solidFill>
                <a:latin typeface="Arvo" panose="02000000000000000000" pitchFamily="2" charset="0"/>
              </a:rPr>
              <a:t>Program Director</a:t>
            </a:r>
            <a:r>
              <a:rPr lang="en-US" sz="2400" dirty="0">
                <a:latin typeface="Arvo" panose="02000000000000000000" pitchFamily="2" charset="0"/>
              </a:rPr>
              <a:t>	</a:t>
            </a:r>
            <a:r>
              <a:rPr lang="en-US" sz="2400" dirty="0">
                <a:solidFill>
                  <a:srgbClr val="404040"/>
                </a:solidFill>
                <a:latin typeface="Montserrat" panose="00000500000000000000"/>
              </a:rPr>
              <a:t>Gabriele Eichfelder</a:t>
            </a:r>
          </a:p>
          <a:p>
            <a:pPr>
              <a:tabLst>
                <a:tab pos="2743200" algn="r"/>
                <a:tab pos="3200400" algn="l"/>
              </a:tabLst>
            </a:pPr>
            <a:r>
              <a:rPr lang="en-US" sz="2400" dirty="0">
                <a:solidFill>
                  <a:srgbClr val="404040"/>
                </a:solidFill>
                <a:latin typeface="Montserrat" panose="00000500000000000000"/>
              </a:rPr>
              <a:t>		</a:t>
            </a:r>
            <a:r>
              <a:rPr lang="en-US" dirty="0">
                <a:solidFill>
                  <a:srgbClr val="333333"/>
                </a:solidFill>
                <a:latin typeface="Montserrat" panose="00000500000000000000" pitchFamily="2" charset="0"/>
              </a:rPr>
              <a:t>gabriele.eichfelder@tu-ilmenau.de</a:t>
            </a:r>
          </a:p>
          <a:p>
            <a:pPr>
              <a:tabLst>
                <a:tab pos="2743200" algn="r"/>
                <a:tab pos="3200400" algn="l"/>
              </a:tabLst>
            </a:pPr>
            <a:endParaRPr lang="en-US" dirty="0">
              <a:latin typeface="Arvo" panose="02000000000000000000" pitchFamily="2" charset="0"/>
            </a:endParaRPr>
          </a:p>
          <a:p>
            <a:pPr>
              <a:tabLst>
                <a:tab pos="2743200" algn="r"/>
                <a:tab pos="3200400" algn="l"/>
              </a:tabLst>
            </a:pPr>
            <a:r>
              <a:rPr lang="en-US" sz="2400" dirty="0">
                <a:solidFill>
                  <a:schemeClr val="accent1"/>
                </a:solidFill>
                <a:latin typeface="Arvo" panose="02000000000000000000" pitchFamily="2" charset="0"/>
              </a:rPr>
              <a:t>	            Secretary    	</a:t>
            </a:r>
            <a:r>
              <a:rPr lang="en-US" sz="2400" dirty="0">
                <a:solidFill>
                  <a:srgbClr val="404040"/>
                </a:solidFill>
                <a:latin typeface="Montserrat" panose="00000500000000000000"/>
              </a:rPr>
              <a:t>Juliane Mueller</a:t>
            </a:r>
          </a:p>
          <a:p>
            <a:pPr>
              <a:tabLst>
                <a:tab pos="2743200" algn="r"/>
                <a:tab pos="3200400" algn="l"/>
              </a:tabLst>
            </a:pPr>
            <a:r>
              <a:rPr lang="en-US" sz="2400" dirty="0">
                <a:solidFill>
                  <a:srgbClr val="404040"/>
                </a:solidFill>
                <a:latin typeface="Montserrat" panose="00000500000000000000"/>
              </a:rPr>
              <a:t>		</a:t>
            </a:r>
            <a:r>
              <a:rPr lang="en-US" dirty="0">
                <a:solidFill>
                  <a:srgbClr val="404040"/>
                </a:solidFill>
                <a:latin typeface="Montserrat" panose="00000500000000000000"/>
              </a:rPr>
              <a:t>juliane.mueller@nrel.gov </a:t>
            </a:r>
            <a:endParaRPr lang="en-US" sz="2800" dirty="0">
              <a:solidFill>
                <a:srgbClr val="404040"/>
              </a:solidFill>
              <a:latin typeface="Montserrat" panose="00000500000000000000"/>
            </a:endParaRPr>
          </a:p>
        </p:txBody>
      </p:sp>
      <p:sp>
        <p:nvSpPr>
          <p:cNvPr id="6" name="Footer Placeholder 4">
            <a:extLst>
              <a:ext uri="{FF2B5EF4-FFF2-40B4-BE49-F238E27FC236}">
                <a16:creationId xmlns:a16="http://schemas.microsoft.com/office/drawing/2014/main" id="{FC4D620B-58AF-32BC-812F-61AA2F5BF560}"/>
              </a:ext>
            </a:extLst>
          </p:cNvPr>
          <p:cNvSpPr>
            <a:spLocks noGrp="1"/>
          </p:cNvSpPr>
          <p:nvPr>
            <p:ph type="ftr" sz="quarter" idx="11"/>
          </p:nvPr>
        </p:nvSpPr>
        <p:spPr>
          <a:xfrm>
            <a:off x="0" y="5939246"/>
            <a:ext cx="4040777" cy="391886"/>
          </a:xfrm>
        </p:spPr>
        <p:txBody>
          <a:bodyPr/>
          <a:lstStyle/>
          <a:p>
            <a:pPr algn="ctr"/>
            <a:r>
              <a:rPr lang="en-US" dirty="0">
                <a:solidFill>
                  <a:schemeClr val="bg1"/>
                </a:solidFill>
              </a:rPr>
              <a:t>2023 SIAG/OPT Business meeting</a:t>
            </a:r>
          </a:p>
        </p:txBody>
      </p:sp>
      <p:grpSp>
        <p:nvGrpSpPr>
          <p:cNvPr id="8" name="Group 7">
            <a:extLst>
              <a:ext uri="{FF2B5EF4-FFF2-40B4-BE49-F238E27FC236}">
                <a16:creationId xmlns:a16="http://schemas.microsoft.com/office/drawing/2014/main" id="{8D944BEA-EACC-25AC-5CB6-5164F635AF21}"/>
              </a:ext>
            </a:extLst>
          </p:cNvPr>
          <p:cNvGrpSpPr/>
          <p:nvPr/>
        </p:nvGrpSpPr>
        <p:grpSpPr>
          <a:xfrm>
            <a:off x="-202269" y="4851572"/>
            <a:ext cx="4445314" cy="1000125"/>
            <a:chOff x="-202269" y="4939121"/>
            <a:chExt cx="4445314" cy="1000125"/>
          </a:xfrm>
        </p:grpSpPr>
        <p:sp>
          <p:nvSpPr>
            <p:cNvPr id="9" name="Rectangle 8">
              <a:extLst>
                <a:ext uri="{FF2B5EF4-FFF2-40B4-BE49-F238E27FC236}">
                  <a16:creationId xmlns:a16="http://schemas.microsoft.com/office/drawing/2014/main" id="{E589445D-6A0A-FD7A-5741-AEC96BCE5C7D}"/>
                </a:ext>
              </a:extLst>
            </p:cNvPr>
            <p:cNvSpPr/>
            <p:nvPr/>
          </p:nvSpPr>
          <p:spPr>
            <a:xfrm>
              <a:off x="262647" y="4939121"/>
              <a:ext cx="3424136"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0D12ACC4-B274-D816-5BA1-8DCA329B2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69" y="4972425"/>
              <a:ext cx="4445314" cy="9335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0163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2023 SIAG/OPT Business Meeting</a:t>
            </a:r>
          </a:p>
        </p:txBody>
      </p:sp>
      <p:sp>
        <p:nvSpPr>
          <p:cNvPr id="3" name="Rectangle 2"/>
          <p:cNvSpPr/>
          <p:nvPr/>
        </p:nvSpPr>
        <p:spPr>
          <a:xfrm>
            <a:off x="-2" y="966665"/>
            <a:ext cx="12192001" cy="1446550"/>
          </a:xfrm>
          <a:prstGeom prst="rect">
            <a:avLst/>
          </a:prstGeom>
        </p:spPr>
        <p:txBody>
          <a:bodyPr wrap="square">
            <a:spAutoFit/>
          </a:bodyPr>
          <a:lstStyle/>
          <a:p>
            <a:pPr algn="ctr"/>
            <a:r>
              <a:rPr lang="en-US" sz="3200" b="1" dirty="0">
                <a:solidFill>
                  <a:schemeClr val="accent4"/>
                </a:solidFill>
                <a:latin typeface="Arvo" panose="02000000000000000000"/>
              </a:rPr>
              <a:t>Chair</a:t>
            </a:r>
            <a:r>
              <a:rPr lang="en-US" sz="3200" dirty="0">
                <a:solidFill>
                  <a:schemeClr val="accent4"/>
                </a:solidFill>
                <a:latin typeface="Arvo" panose="02000000000000000000"/>
              </a:rPr>
              <a:t>:</a:t>
            </a:r>
          </a:p>
          <a:p>
            <a:pPr algn="ctr"/>
            <a:r>
              <a:rPr lang="en-US" sz="2800" dirty="0">
                <a:solidFill>
                  <a:srgbClr val="404040"/>
                </a:solidFill>
                <a:latin typeface="Montserrat" panose="00000500000000000000"/>
              </a:rPr>
              <a:t> Katya </a:t>
            </a:r>
            <a:r>
              <a:rPr lang="en-US" sz="2800" dirty="0" err="1">
                <a:solidFill>
                  <a:srgbClr val="404040"/>
                </a:solidFill>
                <a:latin typeface="Montserrat" panose="00000500000000000000"/>
              </a:rPr>
              <a:t>Scheinberg</a:t>
            </a:r>
            <a:endParaRPr lang="en-US" sz="2800" dirty="0">
              <a:solidFill>
                <a:srgbClr val="404040"/>
              </a:solidFill>
              <a:latin typeface="Montserrat" panose="00000500000000000000"/>
            </a:endParaRPr>
          </a:p>
          <a:p>
            <a:pPr algn="ctr"/>
            <a:endParaRPr lang="en-US" sz="2800" dirty="0">
              <a:solidFill>
                <a:srgbClr val="404040"/>
              </a:solidFill>
              <a:latin typeface="Montserrat" panose="00000500000000000000"/>
            </a:endParaRPr>
          </a:p>
        </p:txBody>
      </p:sp>
      <p:sp>
        <p:nvSpPr>
          <p:cNvPr id="4" name="Rectangle 3"/>
          <p:cNvSpPr/>
          <p:nvPr/>
        </p:nvSpPr>
        <p:spPr>
          <a:xfrm>
            <a:off x="0" y="2351177"/>
            <a:ext cx="12192001" cy="1015663"/>
          </a:xfrm>
          <a:prstGeom prst="rect">
            <a:avLst/>
          </a:prstGeom>
        </p:spPr>
        <p:txBody>
          <a:bodyPr wrap="square">
            <a:spAutoFit/>
          </a:bodyPr>
          <a:lstStyle/>
          <a:p>
            <a:pPr algn="ctr"/>
            <a:r>
              <a:rPr lang="en-US" sz="3200" b="1" dirty="0">
                <a:solidFill>
                  <a:schemeClr val="accent4"/>
                </a:solidFill>
                <a:latin typeface="Arvo" panose="02000000000000000000"/>
              </a:rPr>
              <a:t>Vice Chair</a:t>
            </a:r>
            <a:r>
              <a:rPr lang="en-US" sz="3200" dirty="0">
                <a:solidFill>
                  <a:schemeClr val="accent4"/>
                </a:solidFill>
                <a:latin typeface="Arvo" panose="02000000000000000000"/>
              </a:rPr>
              <a:t>: </a:t>
            </a:r>
          </a:p>
          <a:p>
            <a:pPr algn="ctr"/>
            <a:r>
              <a:rPr lang="en-US" sz="2800" dirty="0">
                <a:solidFill>
                  <a:srgbClr val="404040"/>
                </a:solidFill>
                <a:latin typeface="Montserrat" panose="00000500000000000000"/>
              </a:rPr>
              <a:t>Samuel </a:t>
            </a:r>
            <a:r>
              <a:rPr lang="en-US" sz="2800" dirty="0" err="1">
                <a:solidFill>
                  <a:srgbClr val="404040"/>
                </a:solidFill>
                <a:latin typeface="Montserrat" panose="00000500000000000000"/>
              </a:rPr>
              <a:t>Burer</a:t>
            </a:r>
            <a:endParaRPr lang="en-US" sz="2800" dirty="0">
              <a:solidFill>
                <a:srgbClr val="404040"/>
              </a:solidFill>
              <a:latin typeface="Montserrat" panose="00000500000000000000"/>
            </a:endParaRPr>
          </a:p>
        </p:txBody>
      </p:sp>
      <p:sp>
        <p:nvSpPr>
          <p:cNvPr id="5" name="Rectangle 4"/>
          <p:cNvSpPr/>
          <p:nvPr/>
        </p:nvSpPr>
        <p:spPr>
          <a:xfrm>
            <a:off x="0" y="3602403"/>
            <a:ext cx="12191999" cy="1015663"/>
          </a:xfrm>
          <a:prstGeom prst="rect">
            <a:avLst/>
          </a:prstGeom>
        </p:spPr>
        <p:txBody>
          <a:bodyPr wrap="square">
            <a:spAutoFit/>
          </a:bodyPr>
          <a:lstStyle/>
          <a:p>
            <a:pPr algn="ctr"/>
            <a:r>
              <a:rPr lang="en-US" sz="3200" b="1" dirty="0">
                <a:solidFill>
                  <a:schemeClr val="accent4"/>
                </a:solidFill>
                <a:latin typeface="Arvo" panose="02000000000000000000"/>
              </a:rPr>
              <a:t>Program Director</a:t>
            </a:r>
            <a:r>
              <a:rPr lang="en-US" sz="3200" dirty="0">
                <a:solidFill>
                  <a:schemeClr val="accent4"/>
                </a:solidFill>
                <a:latin typeface="Arvo" panose="02000000000000000000"/>
              </a:rPr>
              <a:t>:</a:t>
            </a:r>
          </a:p>
          <a:p>
            <a:pPr algn="ctr"/>
            <a:r>
              <a:rPr lang="en-US" sz="1600" dirty="0">
                <a:solidFill>
                  <a:srgbClr val="404040"/>
                </a:solidFill>
                <a:latin typeface="Montserrat" panose="00000500000000000000"/>
              </a:rPr>
              <a:t> </a:t>
            </a:r>
            <a:r>
              <a:rPr lang="en-US" sz="2800" dirty="0">
                <a:solidFill>
                  <a:srgbClr val="404040"/>
                </a:solidFill>
                <a:latin typeface="Montserrat" panose="00000500000000000000"/>
              </a:rPr>
              <a:t>Jeff </a:t>
            </a:r>
            <a:r>
              <a:rPr lang="en-US" sz="2800" dirty="0" err="1">
                <a:solidFill>
                  <a:srgbClr val="404040"/>
                </a:solidFill>
                <a:latin typeface="Montserrat" panose="00000500000000000000"/>
              </a:rPr>
              <a:t>Linderoth</a:t>
            </a:r>
            <a:endParaRPr lang="en-US" sz="2800" dirty="0">
              <a:solidFill>
                <a:srgbClr val="404040"/>
              </a:solidFill>
              <a:latin typeface="Montserrat" panose="00000500000000000000"/>
            </a:endParaRPr>
          </a:p>
        </p:txBody>
      </p:sp>
      <p:sp>
        <p:nvSpPr>
          <p:cNvPr id="6" name="Rectangle 5"/>
          <p:cNvSpPr/>
          <p:nvPr/>
        </p:nvSpPr>
        <p:spPr>
          <a:xfrm>
            <a:off x="1" y="4853628"/>
            <a:ext cx="12191999" cy="1015663"/>
          </a:xfrm>
          <a:prstGeom prst="rect">
            <a:avLst/>
          </a:prstGeom>
        </p:spPr>
        <p:txBody>
          <a:bodyPr wrap="square">
            <a:spAutoFit/>
          </a:bodyPr>
          <a:lstStyle/>
          <a:p>
            <a:pPr algn="ctr"/>
            <a:r>
              <a:rPr lang="en-US" sz="3200" b="1" dirty="0">
                <a:solidFill>
                  <a:schemeClr val="accent4"/>
                </a:solidFill>
                <a:latin typeface="Arvo" panose="02000000000000000000"/>
              </a:rPr>
              <a:t>Secretary</a:t>
            </a:r>
            <a:r>
              <a:rPr lang="en-US" sz="3200" dirty="0">
                <a:solidFill>
                  <a:srgbClr val="006CB4"/>
                </a:solidFill>
                <a:latin typeface="Arvo" panose="02000000000000000000"/>
              </a:rPr>
              <a:t>:</a:t>
            </a:r>
          </a:p>
          <a:p>
            <a:pPr algn="ctr"/>
            <a:r>
              <a:rPr lang="en-US" sz="2800" dirty="0">
                <a:solidFill>
                  <a:srgbClr val="404040"/>
                </a:solidFill>
                <a:latin typeface="Montserrat" panose="00000500000000000000"/>
              </a:rPr>
              <a:t>Stefan Wild</a:t>
            </a:r>
          </a:p>
        </p:txBody>
      </p:sp>
      <p:sp>
        <p:nvSpPr>
          <p:cNvPr id="7" name="Rectangle 6"/>
          <p:cNvSpPr/>
          <p:nvPr/>
        </p:nvSpPr>
        <p:spPr>
          <a:xfrm>
            <a:off x="5901075" y="1980338"/>
            <a:ext cx="389850" cy="584775"/>
          </a:xfrm>
          <a:prstGeom prst="rect">
            <a:avLst/>
          </a:prstGeom>
        </p:spPr>
        <p:txBody>
          <a:bodyPr wrap="none">
            <a:spAutoFit/>
          </a:bodyPr>
          <a:lstStyle/>
          <a:p>
            <a:r>
              <a:rPr lang="en-US" sz="3200" b="1" dirty="0">
                <a:solidFill>
                  <a:srgbClr val="A6B4C4"/>
                </a:solidFill>
              </a:rPr>
              <a:t>*</a:t>
            </a:r>
          </a:p>
        </p:txBody>
      </p:sp>
      <p:sp>
        <p:nvSpPr>
          <p:cNvPr id="8" name="Rectangle 7"/>
          <p:cNvSpPr/>
          <p:nvPr/>
        </p:nvSpPr>
        <p:spPr>
          <a:xfrm>
            <a:off x="5901075" y="3310014"/>
            <a:ext cx="389850" cy="584775"/>
          </a:xfrm>
          <a:prstGeom prst="rect">
            <a:avLst/>
          </a:prstGeom>
        </p:spPr>
        <p:txBody>
          <a:bodyPr wrap="none">
            <a:spAutoFit/>
          </a:bodyPr>
          <a:lstStyle/>
          <a:p>
            <a:r>
              <a:rPr lang="en-US" sz="3200" b="1" dirty="0">
                <a:solidFill>
                  <a:srgbClr val="A6B4C4"/>
                </a:solidFill>
              </a:rPr>
              <a:t>*</a:t>
            </a:r>
            <a:endParaRPr lang="en-US" b="1" dirty="0">
              <a:solidFill>
                <a:srgbClr val="A6B4C4"/>
              </a:solidFill>
            </a:endParaRPr>
          </a:p>
        </p:txBody>
      </p:sp>
      <p:sp>
        <p:nvSpPr>
          <p:cNvPr id="9" name="Rectangle 8"/>
          <p:cNvSpPr/>
          <p:nvPr/>
        </p:nvSpPr>
        <p:spPr>
          <a:xfrm>
            <a:off x="5896312" y="4561240"/>
            <a:ext cx="389850" cy="584775"/>
          </a:xfrm>
          <a:prstGeom prst="rect">
            <a:avLst/>
          </a:prstGeom>
        </p:spPr>
        <p:txBody>
          <a:bodyPr wrap="none">
            <a:spAutoFit/>
          </a:bodyPr>
          <a:lstStyle/>
          <a:p>
            <a:r>
              <a:rPr lang="en-US" sz="3200" b="1" dirty="0">
                <a:solidFill>
                  <a:srgbClr val="A6B4C4"/>
                </a:solidFill>
              </a:rPr>
              <a:t>*</a:t>
            </a:r>
            <a:endParaRPr lang="en-US" sz="3200" dirty="0"/>
          </a:p>
        </p:txBody>
      </p:sp>
      <p:sp>
        <p:nvSpPr>
          <p:cNvPr id="10" name="Rectangle 9"/>
          <p:cNvSpPr/>
          <p:nvPr/>
        </p:nvSpPr>
        <p:spPr>
          <a:xfrm>
            <a:off x="0" y="87143"/>
            <a:ext cx="11763375" cy="707886"/>
          </a:xfrm>
          <a:prstGeom prst="rect">
            <a:avLst/>
          </a:prstGeom>
        </p:spPr>
        <p:txBody>
          <a:bodyPr wrap="square">
            <a:spAutoFit/>
          </a:bodyPr>
          <a:lstStyle/>
          <a:p>
            <a:r>
              <a:rPr lang="en-US" sz="4000" b="1" dirty="0">
                <a:solidFill>
                  <a:srgbClr val="404040"/>
                </a:solidFill>
                <a:latin typeface="Arvo" panose="02000000000000000000" pitchFamily="2" charset="0"/>
              </a:rPr>
              <a:t>SIAG/OPT </a:t>
            </a:r>
            <a:r>
              <a:rPr lang="en-US" sz="3600" dirty="0">
                <a:solidFill>
                  <a:srgbClr val="00A79F"/>
                </a:solidFill>
                <a:latin typeface="Arvo" panose="02000000000000000000" pitchFamily="2" charset="0"/>
              </a:rPr>
              <a:t>Thank you to all 2020-2022 Officers</a:t>
            </a:r>
            <a:endParaRPr lang="en-US" sz="3200" dirty="0">
              <a:solidFill>
                <a:srgbClr val="00A79F"/>
              </a:solidFill>
            </a:endParaRPr>
          </a:p>
        </p:txBody>
      </p:sp>
    </p:spTree>
    <p:extLst>
      <p:ext uri="{BB962C8B-B14F-4D97-AF65-F5344CB8AC3E}">
        <p14:creationId xmlns:p14="http://schemas.microsoft.com/office/powerpoint/2010/main" val="508183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sp>
        <p:nvSpPr>
          <p:cNvPr id="2" name="Rectangle 1"/>
          <p:cNvSpPr/>
          <p:nvPr/>
        </p:nvSpPr>
        <p:spPr>
          <a:xfrm>
            <a:off x="457200" y="282715"/>
            <a:ext cx="8038011" cy="707886"/>
          </a:xfrm>
          <a:prstGeom prst="rect">
            <a:avLst/>
          </a:prstGeom>
        </p:spPr>
        <p:txBody>
          <a:bodyPr wrap="square">
            <a:spAutoFit/>
          </a:bodyPr>
          <a:lstStyle/>
          <a:p>
            <a:r>
              <a:rPr lang="en-US" sz="4000" b="1" dirty="0">
                <a:solidFill>
                  <a:srgbClr val="404040"/>
                </a:solidFill>
                <a:latin typeface="Arvo" panose="02000000000000000000" pitchFamily="2" charset="0"/>
              </a:rPr>
              <a:t>SIAG/OPT </a:t>
            </a:r>
            <a:r>
              <a:rPr lang="en-US" sz="3600" dirty="0">
                <a:solidFill>
                  <a:srgbClr val="00A79F"/>
                </a:solidFill>
                <a:latin typeface="Arvo" panose="02000000000000000000" pitchFamily="2" charset="0"/>
              </a:rPr>
              <a:t>Announcements</a:t>
            </a:r>
            <a:endParaRPr lang="en-US" sz="3200" dirty="0">
              <a:solidFill>
                <a:srgbClr val="00A79F"/>
              </a:solidFill>
            </a:endParaRPr>
          </a:p>
        </p:txBody>
      </p:sp>
      <p:sp>
        <p:nvSpPr>
          <p:cNvPr id="3" name="Rectangle 2"/>
          <p:cNvSpPr/>
          <p:nvPr/>
        </p:nvSpPr>
        <p:spPr>
          <a:xfrm>
            <a:off x="1199625" y="1082219"/>
            <a:ext cx="10133901" cy="4200509"/>
          </a:xfrm>
          <a:prstGeom prst="rect">
            <a:avLst/>
          </a:prstGeom>
        </p:spPr>
        <p:txBody>
          <a:bodyPr wrap="square">
            <a:spAutoFit/>
          </a:bodyPr>
          <a:lstStyle/>
          <a:p>
            <a:pPr marL="285750" indent="-285750">
              <a:lnSpc>
                <a:spcPct val="150000"/>
              </a:lnSpc>
              <a:buClr>
                <a:schemeClr val="accent1"/>
              </a:buClr>
              <a:buFont typeface="Wingdings" panose="05000000000000000000" pitchFamily="2" charset="2"/>
              <a:buChar char="§"/>
            </a:pPr>
            <a:r>
              <a:rPr lang="en-US" dirty="0">
                <a:solidFill>
                  <a:srgbClr val="404040"/>
                </a:solidFill>
                <a:latin typeface="Montserrat" panose="00000500000000000000"/>
              </a:rPr>
              <a:t>SIAM Engage:</a:t>
            </a:r>
          </a:p>
          <a:p>
            <a:pPr marL="742950" lvl="1" indent="-285750">
              <a:lnSpc>
                <a:spcPct val="150000"/>
              </a:lnSpc>
              <a:buClr>
                <a:schemeClr val="accent1"/>
              </a:buClr>
              <a:buFont typeface="Wingdings" panose="05000000000000000000" pitchFamily="2" charset="2"/>
              <a:buChar char="§"/>
            </a:pPr>
            <a:r>
              <a:rPr lang="en-US" dirty="0">
                <a:solidFill>
                  <a:schemeClr val="accent2"/>
                </a:solidFill>
                <a:latin typeface="Montserrat" panose="00000500000000000000"/>
              </a:rPr>
              <a:t>https://engage.siam.org/communities/siag-opt-home?CommunityKey=99708ec8-56ff-4a38-b638-918646d1b321</a:t>
            </a:r>
          </a:p>
          <a:p>
            <a:pPr marL="285750" lvl="1" indent="-285750">
              <a:lnSpc>
                <a:spcPct val="150000"/>
              </a:lnSpc>
              <a:buClr>
                <a:schemeClr val="accent1"/>
              </a:buClr>
              <a:buFont typeface="Wingdings" panose="05000000000000000000" pitchFamily="2" charset="2"/>
              <a:buChar char="§"/>
            </a:pPr>
            <a:r>
              <a:rPr lang="en-US" dirty="0">
                <a:solidFill>
                  <a:srgbClr val="404040"/>
                </a:solidFill>
                <a:latin typeface="Montserrat" panose="00000500000000000000"/>
              </a:rPr>
              <a:t>SIAG/OPT websites:</a:t>
            </a:r>
          </a:p>
          <a:p>
            <a:pPr marL="742950" lvl="2" indent="-285750">
              <a:lnSpc>
                <a:spcPct val="150000"/>
              </a:lnSpc>
              <a:buClr>
                <a:schemeClr val="accent1"/>
              </a:buClr>
              <a:buFont typeface="Wingdings" panose="05000000000000000000" pitchFamily="2" charset="2"/>
              <a:buChar char="§"/>
            </a:pPr>
            <a:r>
              <a:rPr lang="en-US" dirty="0">
                <a:solidFill>
                  <a:schemeClr val="accent2"/>
                </a:solidFill>
                <a:latin typeface="Montserrat" panose="00000500000000000000"/>
              </a:rPr>
              <a:t>https://www.siam.org/membership/activity-groups/detail/optimization</a:t>
            </a:r>
          </a:p>
          <a:p>
            <a:pPr marL="742950" lvl="2" indent="-285750">
              <a:lnSpc>
                <a:spcPct val="150000"/>
              </a:lnSpc>
              <a:buClr>
                <a:schemeClr val="accent1"/>
              </a:buClr>
              <a:buFont typeface="Wingdings" panose="05000000000000000000" pitchFamily="2" charset="2"/>
              <a:buChar char="§"/>
            </a:pPr>
            <a:r>
              <a:rPr lang="en-US" dirty="0">
                <a:solidFill>
                  <a:schemeClr val="accent2"/>
                </a:solidFill>
                <a:latin typeface="Montserrat" panose="00000500000000000000"/>
              </a:rPr>
              <a:t>https://siagoptimization.github.io</a:t>
            </a:r>
          </a:p>
          <a:p>
            <a:pPr marL="285750" lvl="1" indent="-285750">
              <a:lnSpc>
                <a:spcPct val="150000"/>
              </a:lnSpc>
              <a:buClr>
                <a:schemeClr val="accent1"/>
              </a:buClr>
              <a:buFont typeface="Wingdings" panose="05000000000000000000" pitchFamily="2" charset="2"/>
              <a:buChar char="§"/>
            </a:pPr>
            <a:r>
              <a:rPr lang="en-US" dirty="0">
                <a:solidFill>
                  <a:srgbClr val="404040"/>
                </a:solidFill>
                <a:latin typeface="Montserrat" panose="00000500000000000000"/>
              </a:rPr>
              <a:t>SIAM News: Story Ideas</a:t>
            </a:r>
          </a:p>
          <a:p>
            <a:pPr marL="285750" lvl="1" indent="-285750">
              <a:lnSpc>
                <a:spcPct val="150000"/>
              </a:lnSpc>
              <a:buClr>
                <a:schemeClr val="accent1"/>
              </a:buClr>
              <a:buFont typeface="Wingdings" panose="05000000000000000000" pitchFamily="2" charset="2"/>
              <a:buChar char="§"/>
            </a:pPr>
            <a:r>
              <a:rPr lang="en-US" dirty="0">
                <a:solidFill>
                  <a:srgbClr val="404040"/>
                </a:solidFill>
                <a:latin typeface="Montserrat" panose="00000500000000000000"/>
              </a:rPr>
              <a:t>SIAM Blogs</a:t>
            </a:r>
          </a:p>
          <a:p>
            <a:pPr marL="285750" indent="-285750">
              <a:lnSpc>
                <a:spcPct val="150000"/>
              </a:lnSpc>
              <a:buClr>
                <a:schemeClr val="accent1"/>
              </a:buClr>
              <a:buFont typeface="Wingdings" panose="05000000000000000000" pitchFamily="2" charset="2"/>
              <a:buChar char="§"/>
            </a:pPr>
            <a:r>
              <a:rPr lang="en-US" dirty="0">
                <a:solidFill>
                  <a:srgbClr val="404040"/>
                </a:solidFill>
                <a:latin typeface="Montserrat" panose="00000500000000000000"/>
              </a:rPr>
              <a:t>SIAG/OPT Leadership Suggestion Form:</a:t>
            </a:r>
          </a:p>
          <a:p>
            <a:pPr marL="742950" lvl="1" indent="-285750">
              <a:lnSpc>
                <a:spcPct val="150000"/>
              </a:lnSpc>
              <a:buClr>
                <a:schemeClr val="accent1"/>
              </a:buClr>
              <a:buFont typeface="Wingdings" panose="05000000000000000000" pitchFamily="2" charset="2"/>
              <a:buChar char="§"/>
            </a:pPr>
            <a:r>
              <a:rPr lang="en-US" dirty="0">
                <a:solidFill>
                  <a:schemeClr val="accent2"/>
                </a:solidFill>
                <a:latin typeface="Montserrat" panose="00000500000000000000"/>
              </a:rPr>
              <a:t>https://www.siam.org/forms/siam-activity-group-leadership-form</a:t>
            </a:r>
          </a:p>
        </p:txBody>
      </p:sp>
    </p:spTree>
    <p:extLst>
      <p:ext uri="{BB962C8B-B14F-4D97-AF65-F5344CB8AC3E}">
        <p14:creationId xmlns:p14="http://schemas.microsoft.com/office/powerpoint/2010/main" val="376914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sp>
        <p:nvSpPr>
          <p:cNvPr id="2" name="Rectangle 1"/>
          <p:cNvSpPr/>
          <p:nvPr/>
        </p:nvSpPr>
        <p:spPr>
          <a:xfrm>
            <a:off x="457200" y="282715"/>
            <a:ext cx="8038011" cy="707886"/>
          </a:xfrm>
          <a:prstGeom prst="rect">
            <a:avLst/>
          </a:prstGeom>
        </p:spPr>
        <p:txBody>
          <a:bodyPr wrap="square">
            <a:spAutoFit/>
          </a:bodyPr>
          <a:lstStyle/>
          <a:p>
            <a:r>
              <a:rPr lang="en-US" sz="4000" b="1" dirty="0">
                <a:solidFill>
                  <a:srgbClr val="404040"/>
                </a:solidFill>
                <a:latin typeface="Arvo" panose="02000000000000000000" pitchFamily="2" charset="0"/>
              </a:rPr>
              <a:t>SIAG/OPT</a:t>
            </a:r>
            <a:r>
              <a:rPr lang="en-US" sz="2800" b="1" dirty="0">
                <a:solidFill>
                  <a:srgbClr val="404040"/>
                </a:solidFill>
                <a:latin typeface="Arvo" panose="02000000000000000000" pitchFamily="2" charset="0"/>
              </a:rPr>
              <a:t>  </a:t>
            </a:r>
            <a:r>
              <a:rPr lang="en-US" sz="3600" dirty="0">
                <a:solidFill>
                  <a:srgbClr val="00A79F"/>
                </a:solidFill>
                <a:latin typeface="Arvo" panose="02000000000000000000" pitchFamily="2" charset="0"/>
              </a:rPr>
              <a:t>Fellows</a:t>
            </a:r>
            <a:endParaRPr lang="en-US" sz="3200" dirty="0">
              <a:solidFill>
                <a:srgbClr val="00A79F"/>
              </a:solidFill>
            </a:endParaRPr>
          </a:p>
        </p:txBody>
      </p:sp>
      <p:sp>
        <p:nvSpPr>
          <p:cNvPr id="6" name="Content Placeholder 3"/>
          <p:cNvSpPr txBox="1">
            <a:spLocks/>
          </p:cNvSpPr>
          <p:nvPr/>
        </p:nvSpPr>
        <p:spPr>
          <a:xfrm>
            <a:off x="0" y="4475747"/>
            <a:ext cx="12192000" cy="1492673"/>
          </a:xfrm>
          <a:prstGeom prst="rect">
            <a:avLst/>
          </a:prstGeom>
        </p:spPr>
        <p:txBody>
          <a:bodyPr numCol="1">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ontserrat" panose="00000500000000000000" pitchFamily="2"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ontserrat" panose="00000500000000000000" pitchFamily="2"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ontserrat" panose="00000500000000000000" pitchFamily="2"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ontserrat" panose="00000500000000000000" pitchFamily="2"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ontserrat" panose="00000500000000000000" pitchFamily="2"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lgn="ctr">
              <a:lnSpc>
                <a:spcPct val="100000"/>
              </a:lnSpc>
              <a:buClr>
                <a:srgbClr val="00A79F"/>
              </a:buClr>
              <a:buNone/>
              <a:defRPr/>
            </a:pPr>
            <a:r>
              <a:rPr lang="en-US" sz="3200" dirty="0"/>
              <a:t>George Biros</a:t>
            </a:r>
            <a:br>
              <a:rPr lang="en-US" sz="3200" dirty="0"/>
            </a:br>
            <a:r>
              <a:rPr lang="en-US" sz="3200" dirty="0"/>
              <a:t>Coralia Cartis</a:t>
            </a:r>
            <a:br>
              <a:rPr lang="en-US" sz="3200" dirty="0"/>
            </a:br>
            <a:r>
              <a:rPr lang="en-US" sz="3200" dirty="0"/>
              <a:t>Caroline </a:t>
            </a:r>
            <a:r>
              <a:rPr lang="en-US" sz="3200" dirty="0" err="1"/>
              <a:t>Uhler</a:t>
            </a:r>
            <a:endParaRPr lang="en-US" sz="3200" dirty="0"/>
          </a:p>
        </p:txBody>
      </p:sp>
      <p:sp>
        <p:nvSpPr>
          <p:cNvPr id="9" name="Rectangle 8"/>
          <p:cNvSpPr/>
          <p:nvPr/>
        </p:nvSpPr>
        <p:spPr>
          <a:xfrm>
            <a:off x="3843688" y="1136212"/>
            <a:ext cx="4504622" cy="707886"/>
          </a:xfrm>
          <a:prstGeom prst="rect">
            <a:avLst/>
          </a:prstGeom>
          <a:solidFill>
            <a:srgbClr val="98C11D"/>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Montserrat" panose="00000500000000000000"/>
              </a:rPr>
              <a:t>Class of 2022</a:t>
            </a:r>
          </a:p>
        </p:txBody>
      </p:sp>
      <p:sp>
        <p:nvSpPr>
          <p:cNvPr id="7" name="Rectangle 6">
            <a:extLst>
              <a:ext uri="{FF2B5EF4-FFF2-40B4-BE49-F238E27FC236}">
                <a16:creationId xmlns:a16="http://schemas.microsoft.com/office/drawing/2014/main" id="{7577F0A3-E5C9-692F-72A1-ABE3A06DA196}"/>
              </a:ext>
            </a:extLst>
          </p:cNvPr>
          <p:cNvSpPr/>
          <p:nvPr/>
        </p:nvSpPr>
        <p:spPr>
          <a:xfrm>
            <a:off x="3843688" y="3473520"/>
            <a:ext cx="4504621" cy="707886"/>
          </a:xfrm>
          <a:prstGeom prst="rect">
            <a:avLst/>
          </a:prstGeom>
          <a:solidFill>
            <a:schemeClr val="accent3"/>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Montserrat" panose="00000500000000000000"/>
              </a:rPr>
              <a:t>Class of 2023</a:t>
            </a:r>
          </a:p>
        </p:txBody>
      </p:sp>
      <p:sp>
        <p:nvSpPr>
          <p:cNvPr id="10" name="TextBox 9">
            <a:extLst>
              <a:ext uri="{FF2B5EF4-FFF2-40B4-BE49-F238E27FC236}">
                <a16:creationId xmlns:a16="http://schemas.microsoft.com/office/drawing/2014/main" id="{71085EA2-51CB-6C2E-36F2-A82ACB9314B6}"/>
              </a:ext>
            </a:extLst>
          </p:cNvPr>
          <p:cNvSpPr txBox="1"/>
          <p:nvPr/>
        </p:nvSpPr>
        <p:spPr>
          <a:xfrm>
            <a:off x="0" y="2120200"/>
            <a:ext cx="12192000" cy="1077218"/>
          </a:xfrm>
          <a:prstGeom prst="rect">
            <a:avLst/>
          </a:prstGeom>
          <a:noFill/>
        </p:spPr>
        <p:txBody>
          <a:bodyPr wrap="square">
            <a:spAutoFit/>
          </a:bodyPr>
          <a:lstStyle/>
          <a:p>
            <a:pPr algn="ctr"/>
            <a:r>
              <a:rPr lang="en-US" sz="3200" dirty="0">
                <a:solidFill>
                  <a:srgbClr val="404040"/>
                </a:solidFill>
                <a:latin typeface="Montserrat" panose="00000500000000000000" pitchFamily="2" charset="0"/>
              </a:rPr>
              <a:t>Sharon Arroyo</a:t>
            </a:r>
          </a:p>
          <a:p>
            <a:pPr algn="ctr"/>
            <a:r>
              <a:rPr lang="en-US" sz="3200" dirty="0">
                <a:solidFill>
                  <a:srgbClr val="404040"/>
                </a:solidFill>
                <a:latin typeface="Montserrat" panose="00000500000000000000" pitchFamily="2" charset="0"/>
              </a:rPr>
              <a:t>James Crowley</a:t>
            </a:r>
          </a:p>
        </p:txBody>
      </p:sp>
    </p:spTree>
    <p:extLst>
      <p:ext uri="{BB962C8B-B14F-4D97-AF65-F5344CB8AC3E}">
        <p14:creationId xmlns:p14="http://schemas.microsoft.com/office/powerpoint/2010/main" val="145978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sp>
        <p:nvSpPr>
          <p:cNvPr id="2" name="Rectangle 1"/>
          <p:cNvSpPr/>
          <p:nvPr/>
        </p:nvSpPr>
        <p:spPr>
          <a:xfrm>
            <a:off x="457200" y="282715"/>
            <a:ext cx="8038011" cy="707886"/>
          </a:xfrm>
          <a:prstGeom prst="rect">
            <a:avLst/>
          </a:prstGeom>
        </p:spPr>
        <p:txBody>
          <a:bodyPr wrap="square">
            <a:spAutoFit/>
          </a:bodyPr>
          <a:lstStyle/>
          <a:p>
            <a:r>
              <a:rPr lang="en-US" sz="4000" b="1" dirty="0">
                <a:solidFill>
                  <a:srgbClr val="404040"/>
                </a:solidFill>
                <a:latin typeface="Arvo" panose="02000000000000000000" pitchFamily="2" charset="0"/>
              </a:rPr>
              <a:t>SIAG/OPT </a:t>
            </a:r>
            <a:r>
              <a:rPr lang="en-US" sz="3600" dirty="0">
                <a:solidFill>
                  <a:srgbClr val="00A79F"/>
                </a:solidFill>
                <a:latin typeface="Arvo" panose="02000000000000000000" pitchFamily="2" charset="0"/>
              </a:rPr>
              <a:t>Conference History</a:t>
            </a:r>
            <a:endParaRPr lang="en-US" sz="3200" dirty="0">
              <a:solidFill>
                <a:srgbClr val="00A79F"/>
              </a:solidFill>
            </a:endParaRPr>
          </a:p>
        </p:txBody>
      </p:sp>
      <p:graphicFrame>
        <p:nvGraphicFramePr>
          <p:cNvPr id="5" name="Content Placeholder 3">
            <a:extLst>
              <a:ext uri="{FF2B5EF4-FFF2-40B4-BE49-F238E27FC236}">
                <a16:creationId xmlns:a16="http://schemas.microsoft.com/office/drawing/2014/main" id="{31155F37-2D1A-84D8-C071-184A6BFA774F}"/>
              </a:ext>
            </a:extLst>
          </p:cNvPr>
          <p:cNvGraphicFramePr>
            <a:graphicFrameLocks/>
          </p:cNvGraphicFramePr>
          <p:nvPr>
            <p:extLst>
              <p:ext uri="{D42A27DB-BD31-4B8C-83A1-F6EECF244321}">
                <p14:modId xmlns:p14="http://schemas.microsoft.com/office/powerpoint/2010/main" val="1432638447"/>
              </p:ext>
            </p:extLst>
          </p:nvPr>
        </p:nvGraphicFramePr>
        <p:xfrm>
          <a:off x="1112341" y="990601"/>
          <a:ext cx="10016101" cy="5166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51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sp>
        <p:nvSpPr>
          <p:cNvPr id="6" name="Rectangle 5"/>
          <p:cNvSpPr/>
          <p:nvPr/>
        </p:nvSpPr>
        <p:spPr>
          <a:xfrm>
            <a:off x="438149" y="237894"/>
            <a:ext cx="11457439" cy="707886"/>
          </a:xfrm>
          <a:prstGeom prst="rect">
            <a:avLst/>
          </a:prstGeom>
        </p:spPr>
        <p:txBody>
          <a:bodyPr wrap="square">
            <a:spAutoFit/>
          </a:bodyPr>
          <a:lstStyle/>
          <a:p>
            <a:pPr lvl="0"/>
            <a:r>
              <a:rPr lang="en-US" sz="4000" b="1" dirty="0">
                <a:solidFill>
                  <a:srgbClr val="404040"/>
                </a:solidFill>
                <a:latin typeface="Arvo" panose="02000000000000000000" pitchFamily="2" charset="0"/>
              </a:rPr>
              <a:t>SIAG/OPT</a:t>
            </a:r>
            <a:r>
              <a:rPr lang="en-US" sz="2800" b="1" dirty="0">
                <a:solidFill>
                  <a:srgbClr val="404040"/>
                </a:solidFill>
                <a:latin typeface="Arvo" panose="02000000000000000000" pitchFamily="2" charset="0"/>
              </a:rPr>
              <a:t> </a:t>
            </a:r>
            <a:r>
              <a:rPr lang="en-US" sz="3600" dirty="0">
                <a:solidFill>
                  <a:srgbClr val="00A79F"/>
                </a:solidFill>
                <a:latin typeface="Arvo" panose="02000000000000000000" pitchFamily="2" charset="0"/>
              </a:rPr>
              <a:t>Conference 2023</a:t>
            </a:r>
            <a:endParaRPr lang="en-US" sz="2800" dirty="0">
              <a:solidFill>
                <a:srgbClr val="00A79F"/>
              </a:solidFill>
            </a:endParaRPr>
          </a:p>
        </p:txBody>
      </p:sp>
      <p:sp>
        <p:nvSpPr>
          <p:cNvPr id="3" name="Rectangle 2"/>
          <p:cNvSpPr/>
          <p:nvPr/>
        </p:nvSpPr>
        <p:spPr>
          <a:xfrm>
            <a:off x="0" y="2656342"/>
            <a:ext cx="12192000" cy="3447098"/>
          </a:xfrm>
          <a:prstGeom prst="rect">
            <a:avLst/>
          </a:prstGeom>
        </p:spPr>
        <p:txBody>
          <a:bodyPr wrap="square">
            <a:spAutoFit/>
          </a:bodyPr>
          <a:lstStyle/>
          <a:p>
            <a:pPr algn="ctr" fontAlgn="base"/>
            <a:r>
              <a:rPr lang="en-US" sz="2200" b="1" dirty="0">
                <a:solidFill>
                  <a:schemeClr val="accent4"/>
                </a:solidFill>
                <a:latin typeface="Arvo" panose="02000000000000000000"/>
              </a:rPr>
              <a:t>Organizing  Committee</a:t>
            </a:r>
          </a:p>
          <a:p>
            <a:pPr fontAlgn="base"/>
            <a:endParaRPr lang="en-US" sz="400" dirty="0">
              <a:solidFill>
                <a:srgbClr val="333333"/>
              </a:solidFill>
              <a:latin typeface="Arvo" panose="02000000000000000000"/>
            </a:endParaRPr>
          </a:p>
          <a:p>
            <a:pPr algn="ctr" fontAlgn="base"/>
            <a:r>
              <a:rPr lang="en-US" sz="1600" b="1" dirty="0">
                <a:solidFill>
                  <a:srgbClr val="404040"/>
                </a:solidFill>
                <a:latin typeface="Montserrat" panose="00000500000000000000" pitchFamily="2" charset="0"/>
              </a:rPr>
              <a:t>Amitabh </a:t>
            </a:r>
            <a:r>
              <a:rPr lang="en-US" sz="1600" b="1" dirty="0" err="1">
                <a:solidFill>
                  <a:srgbClr val="404040"/>
                </a:solidFill>
                <a:latin typeface="Montserrat" panose="00000500000000000000" pitchFamily="2" charset="0"/>
              </a:rPr>
              <a:t>Basu</a:t>
            </a:r>
            <a:r>
              <a:rPr lang="en-US" sz="1600" b="1" dirty="0">
                <a:solidFill>
                  <a:srgbClr val="404040"/>
                </a:solidFill>
                <a:latin typeface="Montserrat" panose="00000500000000000000" pitchFamily="2" charset="0"/>
              </a:rPr>
              <a:t>, </a:t>
            </a:r>
            <a:r>
              <a:rPr lang="en-US" sz="1600" dirty="0">
                <a:solidFill>
                  <a:srgbClr val="404040"/>
                </a:solidFill>
                <a:latin typeface="Montserrat" panose="00000500000000000000" pitchFamily="2" charset="0"/>
              </a:rPr>
              <a:t>Johns Hopkins University, U.S.</a:t>
            </a:r>
          </a:p>
          <a:p>
            <a:pPr algn="ctr" fontAlgn="base"/>
            <a:r>
              <a:rPr lang="en-US" sz="1600" b="1" dirty="0" err="1">
                <a:solidFill>
                  <a:srgbClr val="404040"/>
                </a:solidFill>
                <a:latin typeface="Montserrat" panose="00000500000000000000" pitchFamily="2" charset="0"/>
              </a:rPr>
              <a:t>Güzin</a:t>
            </a:r>
            <a:r>
              <a:rPr lang="en-US" sz="1600" b="1" dirty="0">
                <a:solidFill>
                  <a:srgbClr val="404040"/>
                </a:solidFill>
                <a:latin typeface="Montserrat" panose="00000500000000000000" pitchFamily="2" charset="0"/>
              </a:rPr>
              <a:t> </a:t>
            </a:r>
            <a:r>
              <a:rPr lang="en-US" sz="1600" b="1" dirty="0" err="1">
                <a:solidFill>
                  <a:srgbClr val="404040"/>
                </a:solidFill>
                <a:latin typeface="Montserrat" panose="00000500000000000000" pitchFamily="2" charset="0"/>
              </a:rPr>
              <a:t>Bayraksan</a:t>
            </a:r>
            <a:r>
              <a:rPr lang="en-US" sz="1600" b="1" dirty="0">
                <a:solidFill>
                  <a:srgbClr val="404040"/>
                </a:solidFill>
                <a:latin typeface="Montserrat" panose="00000500000000000000" pitchFamily="2" charset="0"/>
              </a:rPr>
              <a:t>, </a:t>
            </a:r>
            <a:r>
              <a:rPr lang="en-US" sz="1600" dirty="0">
                <a:solidFill>
                  <a:srgbClr val="404040"/>
                </a:solidFill>
                <a:latin typeface="Montserrat" panose="00000500000000000000" pitchFamily="2" charset="0"/>
              </a:rPr>
              <a:t>Ohio State University, U.S.</a:t>
            </a:r>
          </a:p>
          <a:p>
            <a:pPr algn="ctr" fontAlgn="base"/>
            <a:r>
              <a:rPr lang="en-US" sz="1600" b="1" dirty="0">
                <a:solidFill>
                  <a:srgbClr val="404040"/>
                </a:solidFill>
                <a:latin typeface="Montserrat" panose="00000500000000000000" pitchFamily="2" charset="0"/>
              </a:rPr>
              <a:t>Stefania </a:t>
            </a:r>
            <a:r>
              <a:rPr lang="en-US" sz="1600" b="1" dirty="0" err="1">
                <a:solidFill>
                  <a:srgbClr val="404040"/>
                </a:solidFill>
                <a:latin typeface="Montserrat" panose="00000500000000000000" pitchFamily="2" charset="0"/>
              </a:rPr>
              <a:t>Bellavia</a:t>
            </a:r>
            <a:r>
              <a:rPr lang="en-US" sz="1600" b="1" dirty="0">
                <a:solidFill>
                  <a:srgbClr val="404040"/>
                </a:solidFill>
                <a:latin typeface="Montserrat" panose="00000500000000000000" pitchFamily="2" charset="0"/>
              </a:rPr>
              <a:t>, </a:t>
            </a:r>
            <a:r>
              <a:rPr lang="en-US" sz="1600" dirty="0">
                <a:solidFill>
                  <a:srgbClr val="404040"/>
                </a:solidFill>
                <a:latin typeface="Montserrat" panose="00000500000000000000" pitchFamily="2" charset="0"/>
              </a:rPr>
              <a:t>University of Florence, Italy</a:t>
            </a:r>
          </a:p>
          <a:p>
            <a:pPr algn="ctr" fontAlgn="base"/>
            <a:r>
              <a:rPr lang="en-US" sz="1600" b="1" dirty="0" err="1">
                <a:solidFill>
                  <a:srgbClr val="404040"/>
                </a:solidFill>
                <a:latin typeface="Montserrat" panose="00000500000000000000" pitchFamily="2" charset="0"/>
              </a:rPr>
              <a:t>Yuhong</a:t>
            </a:r>
            <a:r>
              <a:rPr lang="en-US" sz="1600" b="1" dirty="0">
                <a:solidFill>
                  <a:srgbClr val="404040"/>
                </a:solidFill>
                <a:latin typeface="Montserrat" panose="00000500000000000000" pitchFamily="2" charset="0"/>
              </a:rPr>
              <a:t> Dai, </a:t>
            </a:r>
            <a:r>
              <a:rPr lang="en-US" sz="1600" dirty="0">
                <a:solidFill>
                  <a:srgbClr val="404040"/>
                </a:solidFill>
                <a:latin typeface="Montserrat" panose="00000500000000000000" pitchFamily="2" charset="0"/>
              </a:rPr>
              <a:t>AMSS, Chinese Academy of Sciences, PR China</a:t>
            </a:r>
          </a:p>
          <a:p>
            <a:pPr algn="ctr" fontAlgn="base"/>
            <a:r>
              <a:rPr lang="en-US" sz="1600" b="1" dirty="0">
                <a:solidFill>
                  <a:srgbClr val="404040"/>
                </a:solidFill>
                <a:latin typeface="Montserrat" panose="00000500000000000000" pitchFamily="2" charset="0"/>
              </a:rPr>
              <a:t>Dmitriy </a:t>
            </a:r>
            <a:r>
              <a:rPr lang="en-US" sz="1600" b="1" dirty="0" err="1">
                <a:solidFill>
                  <a:srgbClr val="404040"/>
                </a:solidFill>
                <a:latin typeface="Montserrat" panose="00000500000000000000" pitchFamily="2" charset="0"/>
              </a:rPr>
              <a:t>Drusvyatskiy</a:t>
            </a:r>
            <a:r>
              <a:rPr lang="en-US" sz="1600" b="1" dirty="0">
                <a:solidFill>
                  <a:srgbClr val="404040"/>
                </a:solidFill>
                <a:latin typeface="Montserrat" panose="00000500000000000000" pitchFamily="2" charset="0"/>
              </a:rPr>
              <a:t>, </a:t>
            </a:r>
            <a:r>
              <a:rPr lang="en-US" sz="1600" dirty="0">
                <a:solidFill>
                  <a:srgbClr val="404040"/>
                </a:solidFill>
                <a:latin typeface="Montserrat" panose="00000500000000000000" pitchFamily="2" charset="0"/>
              </a:rPr>
              <a:t>University of Washington, U.S.</a:t>
            </a:r>
          </a:p>
          <a:p>
            <a:pPr algn="ctr" fontAlgn="base"/>
            <a:r>
              <a:rPr lang="en-US" sz="1600" b="1" dirty="0" err="1">
                <a:solidFill>
                  <a:srgbClr val="404040"/>
                </a:solidFill>
                <a:latin typeface="Montserrat" panose="00000500000000000000" pitchFamily="2" charset="0"/>
              </a:rPr>
              <a:t>Dorit</a:t>
            </a:r>
            <a:r>
              <a:rPr lang="en-US" sz="1600" b="1" dirty="0">
                <a:solidFill>
                  <a:srgbClr val="404040"/>
                </a:solidFill>
                <a:latin typeface="Montserrat" panose="00000500000000000000" pitchFamily="2" charset="0"/>
              </a:rPr>
              <a:t> </a:t>
            </a:r>
            <a:r>
              <a:rPr lang="en-US" sz="1600" b="1" dirty="0" err="1">
                <a:solidFill>
                  <a:srgbClr val="404040"/>
                </a:solidFill>
                <a:latin typeface="Montserrat" panose="00000500000000000000" pitchFamily="2" charset="0"/>
              </a:rPr>
              <a:t>Hochbaum</a:t>
            </a:r>
            <a:r>
              <a:rPr lang="en-US" sz="1600" b="1" dirty="0">
                <a:solidFill>
                  <a:srgbClr val="404040"/>
                </a:solidFill>
                <a:latin typeface="Montserrat" panose="00000500000000000000" pitchFamily="2" charset="0"/>
              </a:rPr>
              <a:t>, </a:t>
            </a:r>
            <a:r>
              <a:rPr lang="en-US" sz="1600" dirty="0">
                <a:solidFill>
                  <a:srgbClr val="404040"/>
                </a:solidFill>
                <a:latin typeface="Montserrat" panose="00000500000000000000" pitchFamily="2" charset="0"/>
              </a:rPr>
              <a:t>University of California, Berkeley, U.S.</a:t>
            </a:r>
          </a:p>
          <a:p>
            <a:pPr algn="ctr" fontAlgn="base"/>
            <a:r>
              <a:rPr lang="en-US" sz="1600" b="1" dirty="0">
                <a:solidFill>
                  <a:srgbClr val="404040"/>
                </a:solidFill>
                <a:latin typeface="Montserrat" panose="00000500000000000000" pitchFamily="2" charset="0"/>
              </a:rPr>
              <a:t>Ruth </a:t>
            </a:r>
            <a:r>
              <a:rPr lang="en-US" sz="1600" b="1" dirty="0" err="1">
                <a:solidFill>
                  <a:srgbClr val="404040"/>
                </a:solidFill>
                <a:latin typeface="Montserrat" panose="00000500000000000000" pitchFamily="2" charset="0"/>
              </a:rPr>
              <a:t>Misener</a:t>
            </a:r>
            <a:r>
              <a:rPr lang="en-US" sz="1600" b="1" dirty="0">
                <a:solidFill>
                  <a:srgbClr val="404040"/>
                </a:solidFill>
                <a:latin typeface="Montserrat" panose="00000500000000000000" pitchFamily="2" charset="0"/>
              </a:rPr>
              <a:t>, </a:t>
            </a:r>
            <a:r>
              <a:rPr lang="en-US" sz="1600" dirty="0">
                <a:solidFill>
                  <a:srgbClr val="404040"/>
                </a:solidFill>
                <a:latin typeface="Montserrat" panose="00000500000000000000" pitchFamily="2" charset="0"/>
              </a:rPr>
              <a:t>Imperial College London, United Kingdom</a:t>
            </a:r>
          </a:p>
          <a:p>
            <a:pPr algn="ctr" fontAlgn="base"/>
            <a:r>
              <a:rPr lang="en-US" sz="1600" b="1" dirty="0">
                <a:solidFill>
                  <a:srgbClr val="404040"/>
                </a:solidFill>
                <a:latin typeface="Montserrat" panose="00000500000000000000" pitchFamily="2" charset="0"/>
              </a:rPr>
              <a:t>Ali Pinar, </a:t>
            </a:r>
            <a:r>
              <a:rPr lang="en-US" sz="1600" dirty="0">
                <a:solidFill>
                  <a:srgbClr val="404040"/>
                </a:solidFill>
                <a:latin typeface="Montserrat" panose="00000500000000000000" pitchFamily="2" charset="0"/>
              </a:rPr>
              <a:t>Sandia National Laboratories, U.S.</a:t>
            </a:r>
          </a:p>
          <a:p>
            <a:pPr algn="ctr" fontAlgn="base"/>
            <a:r>
              <a:rPr lang="en-US" sz="1600" b="1" dirty="0">
                <a:solidFill>
                  <a:srgbClr val="404040"/>
                </a:solidFill>
                <a:latin typeface="Montserrat" panose="00000500000000000000" pitchFamily="2" charset="0"/>
              </a:rPr>
              <a:t>Fred </a:t>
            </a:r>
            <a:r>
              <a:rPr lang="en-US" sz="1600" b="1" dirty="0" err="1">
                <a:solidFill>
                  <a:srgbClr val="404040"/>
                </a:solidFill>
                <a:latin typeface="Montserrat" panose="00000500000000000000" pitchFamily="2" charset="0"/>
              </a:rPr>
              <a:t>Roosta</a:t>
            </a:r>
            <a:r>
              <a:rPr lang="en-US" sz="1600" b="1" dirty="0">
                <a:solidFill>
                  <a:srgbClr val="404040"/>
                </a:solidFill>
                <a:latin typeface="Montserrat" panose="00000500000000000000" pitchFamily="2" charset="0"/>
              </a:rPr>
              <a:t>, </a:t>
            </a:r>
            <a:r>
              <a:rPr lang="en-US" sz="1600" dirty="0">
                <a:solidFill>
                  <a:srgbClr val="404040"/>
                </a:solidFill>
                <a:latin typeface="Montserrat" panose="00000500000000000000" pitchFamily="2" charset="0"/>
              </a:rPr>
              <a:t>University of Queensland, Australia</a:t>
            </a:r>
          </a:p>
          <a:p>
            <a:pPr algn="ctr" fontAlgn="base"/>
            <a:r>
              <a:rPr lang="en-US" sz="1600" b="1" dirty="0">
                <a:solidFill>
                  <a:srgbClr val="404040"/>
                </a:solidFill>
                <a:latin typeface="Montserrat" panose="00000500000000000000" pitchFamily="2" charset="0"/>
              </a:rPr>
              <a:t>Johannes O. </a:t>
            </a:r>
            <a:r>
              <a:rPr lang="en-US" sz="1600" b="1" dirty="0" err="1">
                <a:solidFill>
                  <a:srgbClr val="404040"/>
                </a:solidFill>
                <a:latin typeface="Montserrat" panose="00000500000000000000" pitchFamily="2" charset="0"/>
              </a:rPr>
              <a:t>Royset</a:t>
            </a:r>
            <a:r>
              <a:rPr lang="en-US" sz="1600" b="1" dirty="0">
                <a:solidFill>
                  <a:srgbClr val="404040"/>
                </a:solidFill>
                <a:latin typeface="Montserrat" panose="00000500000000000000" pitchFamily="2" charset="0"/>
              </a:rPr>
              <a:t>, </a:t>
            </a:r>
            <a:r>
              <a:rPr lang="en-US" sz="1600" dirty="0">
                <a:solidFill>
                  <a:srgbClr val="404040"/>
                </a:solidFill>
                <a:latin typeface="Montserrat" panose="00000500000000000000" pitchFamily="2" charset="0"/>
              </a:rPr>
              <a:t>Naval Postgraduate School, U.S.</a:t>
            </a:r>
          </a:p>
          <a:p>
            <a:pPr algn="ctr" fontAlgn="base"/>
            <a:r>
              <a:rPr lang="en-US" sz="1600" b="1" dirty="0">
                <a:solidFill>
                  <a:srgbClr val="404040"/>
                </a:solidFill>
                <a:latin typeface="Montserrat" panose="00000500000000000000" pitchFamily="2" charset="0"/>
              </a:rPr>
              <a:t>Mikhail V. </a:t>
            </a:r>
            <a:r>
              <a:rPr lang="en-US" sz="1600" b="1" dirty="0" err="1">
                <a:solidFill>
                  <a:srgbClr val="404040"/>
                </a:solidFill>
                <a:latin typeface="Montserrat" panose="00000500000000000000" pitchFamily="2" charset="0"/>
              </a:rPr>
              <a:t>Solodov</a:t>
            </a:r>
            <a:r>
              <a:rPr lang="en-US" sz="1600" b="1" dirty="0">
                <a:solidFill>
                  <a:srgbClr val="404040"/>
                </a:solidFill>
                <a:latin typeface="Montserrat" panose="00000500000000000000" pitchFamily="2" charset="0"/>
              </a:rPr>
              <a:t>, </a:t>
            </a:r>
            <a:r>
              <a:rPr lang="en-US" sz="1600" dirty="0">
                <a:solidFill>
                  <a:srgbClr val="404040"/>
                </a:solidFill>
                <a:latin typeface="Montserrat" panose="00000500000000000000" pitchFamily="2" charset="0"/>
              </a:rPr>
              <a:t>IMPA-Instituto de </a:t>
            </a:r>
            <a:r>
              <a:rPr lang="en-US" sz="1600" dirty="0" err="1">
                <a:solidFill>
                  <a:srgbClr val="404040"/>
                </a:solidFill>
                <a:latin typeface="Montserrat" panose="00000500000000000000" pitchFamily="2" charset="0"/>
              </a:rPr>
              <a:t>Matematica</a:t>
            </a:r>
            <a:r>
              <a:rPr lang="en-US" sz="1600" dirty="0">
                <a:solidFill>
                  <a:srgbClr val="404040"/>
                </a:solidFill>
                <a:latin typeface="Montserrat" panose="00000500000000000000" pitchFamily="2" charset="0"/>
              </a:rPr>
              <a:t> Pura e </a:t>
            </a:r>
            <a:r>
              <a:rPr lang="en-US" sz="1600" dirty="0" err="1">
                <a:solidFill>
                  <a:srgbClr val="404040"/>
                </a:solidFill>
                <a:latin typeface="Montserrat" panose="00000500000000000000" pitchFamily="2" charset="0"/>
              </a:rPr>
              <a:t>Aplicada</a:t>
            </a:r>
            <a:r>
              <a:rPr lang="en-US" sz="1600" dirty="0">
                <a:solidFill>
                  <a:srgbClr val="404040"/>
                </a:solidFill>
                <a:latin typeface="Montserrat" panose="00000500000000000000" pitchFamily="2" charset="0"/>
              </a:rPr>
              <a:t>, Brazil</a:t>
            </a:r>
          </a:p>
          <a:p>
            <a:pPr algn="ctr" fontAlgn="base"/>
            <a:r>
              <a:rPr lang="en-US" sz="1600" b="1" dirty="0">
                <a:solidFill>
                  <a:srgbClr val="404040"/>
                </a:solidFill>
                <a:latin typeface="Montserrat" panose="00000500000000000000" pitchFamily="2" charset="0"/>
              </a:rPr>
              <a:t>Kim-</a:t>
            </a:r>
            <a:r>
              <a:rPr lang="en-US" sz="1600" b="1" dirty="0" err="1">
                <a:solidFill>
                  <a:srgbClr val="404040"/>
                </a:solidFill>
                <a:latin typeface="Montserrat" panose="00000500000000000000" pitchFamily="2" charset="0"/>
              </a:rPr>
              <a:t>Chuan</a:t>
            </a:r>
            <a:r>
              <a:rPr lang="en-US" sz="1600" b="1" dirty="0">
                <a:solidFill>
                  <a:srgbClr val="404040"/>
                </a:solidFill>
                <a:latin typeface="Montserrat" panose="00000500000000000000" pitchFamily="2" charset="0"/>
              </a:rPr>
              <a:t> </a:t>
            </a:r>
            <a:r>
              <a:rPr lang="en-US" sz="1600" b="1" dirty="0" err="1">
                <a:solidFill>
                  <a:srgbClr val="404040"/>
                </a:solidFill>
                <a:latin typeface="Montserrat" panose="00000500000000000000" pitchFamily="2" charset="0"/>
              </a:rPr>
              <a:t>Toh</a:t>
            </a:r>
            <a:r>
              <a:rPr lang="en-US" sz="1600" b="1" dirty="0">
                <a:solidFill>
                  <a:srgbClr val="404040"/>
                </a:solidFill>
                <a:latin typeface="Montserrat" panose="00000500000000000000" pitchFamily="2" charset="0"/>
              </a:rPr>
              <a:t>, </a:t>
            </a:r>
            <a:r>
              <a:rPr lang="en-US" sz="1600" dirty="0">
                <a:solidFill>
                  <a:srgbClr val="404040"/>
                </a:solidFill>
                <a:latin typeface="Montserrat" panose="00000500000000000000" pitchFamily="2" charset="0"/>
              </a:rPr>
              <a:t>National University of Singapore, Singapore</a:t>
            </a:r>
          </a:p>
        </p:txBody>
      </p:sp>
      <p:sp>
        <p:nvSpPr>
          <p:cNvPr id="16" name="Rectangle 15"/>
          <p:cNvSpPr/>
          <p:nvPr/>
        </p:nvSpPr>
        <p:spPr>
          <a:xfrm>
            <a:off x="0" y="945780"/>
            <a:ext cx="12192000" cy="1354217"/>
          </a:xfrm>
          <a:prstGeom prst="rect">
            <a:avLst/>
          </a:prstGeom>
        </p:spPr>
        <p:txBody>
          <a:bodyPr wrap="square">
            <a:spAutoFit/>
          </a:bodyPr>
          <a:lstStyle/>
          <a:p>
            <a:pPr algn="ctr" fontAlgn="base"/>
            <a:r>
              <a:rPr lang="en-US" sz="2400" b="1" dirty="0">
                <a:solidFill>
                  <a:srgbClr val="006CB4"/>
                </a:solidFill>
                <a:latin typeface="Arvo" panose="02000000000000000000"/>
              </a:rPr>
              <a:t>Organizing Committee Co-Chairs</a:t>
            </a:r>
          </a:p>
          <a:p>
            <a:pPr fontAlgn="base"/>
            <a:endParaRPr lang="en-US" sz="400" dirty="0">
              <a:solidFill>
                <a:srgbClr val="006CB4"/>
              </a:solidFill>
              <a:latin typeface="Montserrat" panose="00000500000000000000"/>
            </a:endParaRPr>
          </a:p>
          <a:p>
            <a:pPr algn="ctr" fontAlgn="base"/>
            <a:r>
              <a:rPr lang="pt-BR" b="1" dirty="0">
                <a:solidFill>
                  <a:srgbClr val="404040"/>
                </a:solidFill>
                <a:latin typeface="Montserrat" panose="00000500000000000000"/>
              </a:rPr>
              <a:t>Coralia Cartis, </a:t>
            </a:r>
            <a:r>
              <a:rPr lang="pt-BR" dirty="0">
                <a:solidFill>
                  <a:srgbClr val="404040"/>
                </a:solidFill>
                <a:latin typeface="Montserrat" panose="00000500000000000000"/>
              </a:rPr>
              <a:t>University of Oxford, United Kingdom</a:t>
            </a:r>
          </a:p>
          <a:p>
            <a:pPr algn="ctr" fontAlgn="base"/>
            <a:r>
              <a:rPr lang="pt-BR" b="1" dirty="0">
                <a:solidFill>
                  <a:srgbClr val="404040"/>
                </a:solidFill>
                <a:latin typeface="Montserrat" panose="00000500000000000000"/>
              </a:rPr>
              <a:t>Jeffrey Linderoth, </a:t>
            </a:r>
            <a:r>
              <a:rPr lang="pt-BR" dirty="0">
                <a:solidFill>
                  <a:srgbClr val="404040"/>
                </a:solidFill>
                <a:latin typeface="Montserrat" panose="00000500000000000000"/>
              </a:rPr>
              <a:t>University of Wisconsin, U.S.</a:t>
            </a:r>
          </a:p>
          <a:p>
            <a:pPr algn="ctr" fontAlgn="base"/>
            <a:r>
              <a:rPr lang="pt-BR" b="1" dirty="0">
                <a:solidFill>
                  <a:srgbClr val="404040"/>
                </a:solidFill>
                <a:latin typeface="Montserrat" panose="00000500000000000000"/>
              </a:rPr>
              <a:t>Katya Scheinberg, </a:t>
            </a:r>
            <a:r>
              <a:rPr lang="pt-BR" dirty="0">
                <a:solidFill>
                  <a:srgbClr val="404040"/>
                </a:solidFill>
                <a:latin typeface="Montserrat" panose="00000500000000000000"/>
              </a:rPr>
              <a:t>Cornell University, U.S.</a:t>
            </a:r>
            <a:endParaRPr lang="en-US" sz="1400" dirty="0">
              <a:solidFill>
                <a:srgbClr val="404040"/>
              </a:solidFill>
              <a:latin typeface="Montserrat" panose="00000500000000000000"/>
            </a:endParaRPr>
          </a:p>
        </p:txBody>
      </p:sp>
      <p:sp>
        <p:nvSpPr>
          <p:cNvPr id="4" name="TextBox 3"/>
          <p:cNvSpPr txBox="1"/>
          <p:nvPr/>
        </p:nvSpPr>
        <p:spPr>
          <a:xfrm>
            <a:off x="5921254" y="2240576"/>
            <a:ext cx="491228" cy="646331"/>
          </a:xfrm>
          <a:prstGeom prst="rect">
            <a:avLst/>
          </a:prstGeom>
          <a:noFill/>
        </p:spPr>
        <p:txBody>
          <a:bodyPr wrap="square" rtlCol="0">
            <a:spAutoFit/>
          </a:bodyPr>
          <a:lstStyle/>
          <a:p>
            <a:r>
              <a:rPr lang="en-US" sz="3600" b="1" dirty="0">
                <a:solidFill>
                  <a:srgbClr val="A6B4C4"/>
                </a:solidFill>
                <a:latin typeface="Arvo" panose="02000000000000000000"/>
              </a:rPr>
              <a:t>*</a:t>
            </a:r>
            <a:endParaRPr lang="en-US" b="1" dirty="0">
              <a:solidFill>
                <a:srgbClr val="A6B4C4"/>
              </a:solidFill>
              <a:latin typeface="Arvo" panose="02000000000000000000"/>
            </a:endParaRPr>
          </a:p>
        </p:txBody>
      </p:sp>
    </p:spTree>
    <p:extLst>
      <p:ext uri="{BB962C8B-B14F-4D97-AF65-F5344CB8AC3E}">
        <p14:creationId xmlns:p14="http://schemas.microsoft.com/office/powerpoint/2010/main" val="276045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sp>
        <p:nvSpPr>
          <p:cNvPr id="6" name="Rectangle 5"/>
          <p:cNvSpPr/>
          <p:nvPr/>
        </p:nvSpPr>
        <p:spPr>
          <a:xfrm>
            <a:off x="438149" y="237894"/>
            <a:ext cx="11915775" cy="707886"/>
          </a:xfrm>
          <a:prstGeom prst="rect">
            <a:avLst/>
          </a:prstGeom>
        </p:spPr>
        <p:txBody>
          <a:bodyPr wrap="square">
            <a:spAutoFit/>
          </a:bodyPr>
          <a:lstStyle/>
          <a:p>
            <a:pPr lvl="0"/>
            <a:r>
              <a:rPr lang="en-US" sz="4000" b="1" dirty="0">
                <a:solidFill>
                  <a:srgbClr val="404040"/>
                </a:solidFill>
                <a:latin typeface="Arvo" panose="02000000000000000000" pitchFamily="2" charset="0"/>
              </a:rPr>
              <a:t>SIAG/OPT </a:t>
            </a:r>
            <a:r>
              <a:rPr lang="en-US" sz="3600" dirty="0">
                <a:solidFill>
                  <a:srgbClr val="00A79F"/>
                </a:solidFill>
                <a:latin typeface="Arvo" panose="02000000000000000000" pitchFamily="2" charset="0"/>
              </a:rPr>
              <a:t>Conference 2023</a:t>
            </a:r>
            <a:endParaRPr lang="en-US" sz="2800" dirty="0">
              <a:solidFill>
                <a:srgbClr val="00A79F"/>
              </a:solidFill>
            </a:endParaRPr>
          </a:p>
        </p:txBody>
      </p:sp>
      <p:sp>
        <p:nvSpPr>
          <p:cNvPr id="7" name="Rectangle 6"/>
          <p:cNvSpPr/>
          <p:nvPr/>
        </p:nvSpPr>
        <p:spPr>
          <a:xfrm>
            <a:off x="0" y="834391"/>
            <a:ext cx="12192000" cy="747064"/>
          </a:xfrm>
          <a:prstGeom prst="rect">
            <a:avLst/>
          </a:prstGeom>
        </p:spPr>
        <p:txBody>
          <a:bodyPr wrap="square">
            <a:spAutoFit/>
          </a:bodyPr>
          <a:lstStyle/>
          <a:p>
            <a:pPr algn="ctr" fontAlgn="base">
              <a:lnSpc>
                <a:spcPct val="150000"/>
              </a:lnSpc>
            </a:pPr>
            <a:r>
              <a:rPr lang="en-US" sz="3200" b="1" dirty="0">
                <a:solidFill>
                  <a:schemeClr val="accent3"/>
                </a:solidFill>
                <a:latin typeface="Arvo" panose="02000000000000000000"/>
              </a:rPr>
              <a:t>SIAG/OPT Best Paper Prize </a:t>
            </a:r>
          </a:p>
        </p:txBody>
      </p:sp>
      <p:sp>
        <p:nvSpPr>
          <p:cNvPr id="2" name="Rectangle 1"/>
          <p:cNvSpPr/>
          <p:nvPr/>
        </p:nvSpPr>
        <p:spPr>
          <a:xfrm>
            <a:off x="0" y="1723542"/>
            <a:ext cx="12192000" cy="1107996"/>
          </a:xfrm>
          <a:prstGeom prst="rect">
            <a:avLst/>
          </a:prstGeom>
        </p:spPr>
        <p:txBody>
          <a:bodyPr wrap="square">
            <a:spAutoFit/>
          </a:bodyPr>
          <a:lstStyle/>
          <a:p>
            <a:pPr algn="ctr"/>
            <a:r>
              <a:rPr lang="en-US" b="1" dirty="0">
                <a:solidFill>
                  <a:srgbClr val="333333"/>
                </a:solidFill>
                <a:latin typeface="Montserrat" panose="00000500000000000000"/>
              </a:rPr>
              <a:t>Stochastic Model-Based Minimization of Weakly Convex Functions</a:t>
            </a:r>
            <a:br>
              <a:rPr lang="en-US" b="1" dirty="0">
                <a:solidFill>
                  <a:srgbClr val="333333"/>
                </a:solidFill>
                <a:latin typeface="Montserrat" panose="00000500000000000000"/>
              </a:rPr>
            </a:br>
            <a:r>
              <a:rPr lang="en-US" sz="1600" dirty="0">
                <a:solidFill>
                  <a:srgbClr val="333333"/>
                </a:solidFill>
                <a:latin typeface="Montserrat" panose="00000500000000000000"/>
              </a:rPr>
              <a:t>Fri</a:t>
            </a:r>
            <a:r>
              <a:rPr lang="en-US" sz="1600" i="0" dirty="0">
                <a:solidFill>
                  <a:srgbClr val="333333"/>
                </a:solidFill>
                <a:effectLst/>
                <a:latin typeface="Montserrat" panose="00000500000000000000"/>
              </a:rPr>
              <a:t>day, </a:t>
            </a:r>
            <a:r>
              <a:rPr lang="en-US" sz="1600" dirty="0">
                <a:solidFill>
                  <a:srgbClr val="333333"/>
                </a:solidFill>
                <a:latin typeface="Montserrat" panose="00000500000000000000"/>
              </a:rPr>
              <a:t>June 2</a:t>
            </a:r>
            <a:r>
              <a:rPr lang="en-US" sz="1600" baseline="30000" dirty="0">
                <a:solidFill>
                  <a:srgbClr val="333333"/>
                </a:solidFill>
                <a:latin typeface="Montserrat" panose="00000500000000000000"/>
              </a:rPr>
              <a:t>nd</a:t>
            </a:r>
            <a:r>
              <a:rPr lang="en-US" sz="1600" i="0" dirty="0">
                <a:solidFill>
                  <a:srgbClr val="333333"/>
                </a:solidFill>
                <a:effectLst/>
                <a:latin typeface="Montserrat" panose="00000500000000000000"/>
              </a:rPr>
              <a:t>, 9</a:t>
            </a:r>
            <a:r>
              <a:rPr lang="en-US" sz="1600" dirty="0">
                <a:solidFill>
                  <a:srgbClr val="333333"/>
                </a:solidFill>
                <a:latin typeface="Montserrat" panose="00000500000000000000"/>
              </a:rPr>
              <a:t>:15 AM – 10:45 AM PDT</a:t>
            </a:r>
          </a:p>
          <a:p>
            <a:pPr algn="ctr"/>
            <a:r>
              <a:rPr lang="en-US" sz="1600" dirty="0">
                <a:solidFill>
                  <a:srgbClr val="333333"/>
                </a:solidFill>
                <a:latin typeface="Montserrat" panose="00000500000000000000"/>
              </a:rPr>
              <a:t>Room: Grand Ballroom B/C/D, 2nd floor</a:t>
            </a:r>
          </a:p>
          <a:p>
            <a:pPr algn="ctr"/>
            <a:r>
              <a:rPr lang="en-US" sz="1400" dirty="0">
                <a:solidFill>
                  <a:srgbClr val="333333"/>
                </a:solidFill>
                <a:effectLst/>
                <a:latin typeface="Montserrat" panose="00000500000000000000"/>
              </a:rPr>
              <a:t>Chair: Luis Nunes Vicente</a:t>
            </a:r>
            <a:r>
              <a:rPr lang="en-US" sz="1400" i="1" dirty="0">
                <a:solidFill>
                  <a:srgbClr val="333333"/>
                </a:solidFill>
                <a:effectLst/>
                <a:latin typeface="Montserrat" panose="00000500000000000000"/>
              </a:rPr>
              <a:t>, Lehigh University, U.S.</a:t>
            </a:r>
          </a:p>
        </p:txBody>
      </p:sp>
      <p:sp>
        <p:nvSpPr>
          <p:cNvPr id="3" name="Rectangle 2"/>
          <p:cNvSpPr/>
          <p:nvPr/>
        </p:nvSpPr>
        <p:spPr>
          <a:xfrm>
            <a:off x="0" y="2831538"/>
            <a:ext cx="12192000" cy="3262432"/>
          </a:xfrm>
          <a:prstGeom prst="rect">
            <a:avLst/>
          </a:prstGeom>
        </p:spPr>
        <p:txBody>
          <a:bodyPr wrap="square">
            <a:spAutoFit/>
          </a:bodyPr>
          <a:lstStyle/>
          <a:p>
            <a:pPr algn="ctr"/>
            <a:r>
              <a:rPr lang="en-US" sz="1400" dirty="0">
                <a:solidFill>
                  <a:srgbClr val="333333"/>
                </a:solidFill>
                <a:latin typeface="Montserrat" panose="00000500000000000000"/>
              </a:rPr>
              <a:t>We consider a family of algorithms that successively sample and minimize simple stochastic models of the objective function. We show that under reasonable conditions on approximation quality and regularity of the models, any such algorithm drives a natural stationarity measure to zero at the rate O(k^{-1/4}). As a consequence, we obtain the first complexity guarantees for the stochastic proximal point, proximal </a:t>
            </a:r>
            <a:r>
              <a:rPr lang="en-US" sz="1400" dirty="0" err="1">
                <a:solidFill>
                  <a:srgbClr val="333333"/>
                </a:solidFill>
                <a:latin typeface="Montserrat" panose="00000500000000000000"/>
              </a:rPr>
              <a:t>subgradient</a:t>
            </a:r>
            <a:r>
              <a:rPr lang="en-US" sz="1400" dirty="0">
                <a:solidFill>
                  <a:srgbClr val="333333"/>
                </a:solidFill>
                <a:latin typeface="Montserrat" panose="00000500000000000000"/>
              </a:rPr>
              <a:t>, and regularized Gauss--Newton methods for minimizing compositions of convex functions with smooth maps. The guiding principle, underlying the complexity guarantees, is that all algorithms under consideration can be interpreted as approximate descent methods on an implicit smoothing of the problem, given by the Moreau envelope. Specializing to classical circumstances, we obtain the long-sought convergence rate of the stochastic projected gradient method, without batching, for minimizing a smooth function on a closed convex set.</a:t>
            </a:r>
            <a:br>
              <a:rPr lang="en-US" sz="1400" dirty="0">
                <a:solidFill>
                  <a:srgbClr val="333333"/>
                </a:solidFill>
                <a:latin typeface="Montserrat" panose="00000500000000000000"/>
              </a:rPr>
            </a:br>
            <a:endParaRPr lang="en-US" sz="1400" dirty="0">
              <a:solidFill>
                <a:srgbClr val="333333"/>
              </a:solidFill>
              <a:latin typeface="Montserrat" panose="00000500000000000000"/>
            </a:endParaRPr>
          </a:p>
          <a:p>
            <a:pPr algn="ctr"/>
            <a:r>
              <a:rPr lang="en-US" sz="1600" b="1" dirty="0" err="1">
                <a:solidFill>
                  <a:srgbClr val="333333"/>
                </a:solidFill>
                <a:latin typeface="Montserrat" panose="00000500000000000000"/>
              </a:rPr>
              <a:t>Damek</a:t>
            </a:r>
            <a:r>
              <a:rPr lang="en-US" sz="1600" b="1" dirty="0">
                <a:solidFill>
                  <a:srgbClr val="333333"/>
                </a:solidFill>
                <a:latin typeface="Montserrat" panose="00000500000000000000"/>
              </a:rPr>
              <a:t> Davis</a:t>
            </a:r>
          </a:p>
          <a:p>
            <a:pPr algn="ctr"/>
            <a:r>
              <a:rPr lang="en-US" sz="1600" i="1" dirty="0">
                <a:solidFill>
                  <a:srgbClr val="333333"/>
                </a:solidFill>
                <a:latin typeface="Montserrat" panose="00000500000000000000"/>
              </a:rPr>
              <a:t>Cornell University, U.S.</a:t>
            </a:r>
            <a:br>
              <a:rPr lang="en-US" sz="1600" i="1" dirty="0">
                <a:solidFill>
                  <a:srgbClr val="333333"/>
                </a:solidFill>
                <a:latin typeface="Montserrat" panose="00000500000000000000"/>
              </a:rPr>
            </a:br>
            <a:br>
              <a:rPr lang="en-US" sz="1600" i="1" dirty="0">
                <a:solidFill>
                  <a:srgbClr val="333333"/>
                </a:solidFill>
                <a:latin typeface="Montserrat" panose="00000500000000000000"/>
              </a:rPr>
            </a:br>
            <a:r>
              <a:rPr lang="en-US" sz="1600" b="1" dirty="0">
                <a:solidFill>
                  <a:srgbClr val="333333"/>
                </a:solidFill>
                <a:latin typeface="Montserrat" panose="00000500000000000000"/>
              </a:rPr>
              <a:t>Dmitriy </a:t>
            </a:r>
            <a:r>
              <a:rPr lang="en-US" sz="1600" b="1" dirty="0" err="1">
                <a:solidFill>
                  <a:srgbClr val="333333"/>
                </a:solidFill>
                <a:latin typeface="Montserrat" panose="00000500000000000000"/>
              </a:rPr>
              <a:t>Drusvyatskiy</a:t>
            </a:r>
            <a:endParaRPr lang="en-US" sz="1600" b="1" dirty="0">
              <a:solidFill>
                <a:srgbClr val="333333"/>
              </a:solidFill>
              <a:latin typeface="Montserrat" panose="00000500000000000000"/>
            </a:endParaRPr>
          </a:p>
          <a:p>
            <a:pPr algn="ctr"/>
            <a:r>
              <a:rPr lang="en-US" sz="1600" i="1" dirty="0">
                <a:solidFill>
                  <a:srgbClr val="333333"/>
                </a:solidFill>
                <a:latin typeface="Montserrat" panose="00000500000000000000"/>
              </a:rPr>
              <a:t>University of Washington, U.S.</a:t>
            </a:r>
          </a:p>
        </p:txBody>
      </p:sp>
    </p:spTree>
    <p:extLst>
      <p:ext uri="{BB962C8B-B14F-4D97-AF65-F5344CB8AC3E}">
        <p14:creationId xmlns:p14="http://schemas.microsoft.com/office/powerpoint/2010/main" val="3464381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2023 SIAG/OPT Business meeting</a:t>
            </a:r>
          </a:p>
        </p:txBody>
      </p:sp>
      <p:sp>
        <p:nvSpPr>
          <p:cNvPr id="6" name="Rectangle 5"/>
          <p:cNvSpPr/>
          <p:nvPr/>
        </p:nvSpPr>
        <p:spPr>
          <a:xfrm>
            <a:off x="438149" y="237894"/>
            <a:ext cx="11915775" cy="707886"/>
          </a:xfrm>
          <a:prstGeom prst="rect">
            <a:avLst/>
          </a:prstGeom>
        </p:spPr>
        <p:txBody>
          <a:bodyPr wrap="square">
            <a:spAutoFit/>
          </a:bodyPr>
          <a:lstStyle/>
          <a:p>
            <a:pPr lvl="0"/>
            <a:r>
              <a:rPr lang="en-US" sz="4000" b="1" dirty="0">
                <a:solidFill>
                  <a:srgbClr val="404040"/>
                </a:solidFill>
                <a:latin typeface="Arvo" panose="02000000000000000000" pitchFamily="2" charset="0"/>
              </a:rPr>
              <a:t>SIAG/OPT </a:t>
            </a:r>
            <a:r>
              <a:rPr lang="en-US" sz="3600" dirty="0">
                <a:solidFill>
                  <a:srgbClr val="00A79F"/>
                </a:solidFill>
                <a:latin typeface="Arvo" panose="02000000000000000000" pitchFamily="2" charset="0"/>
              </a:rPr>
              <a:t>Conference 2023</a:t>
            </a:r>
            <a:endParaRPr lang="en-US" sz="2800" dirty="0">
              <a:solidFill>
                <a:srgbClr val="00A79F"/>
              </a:solidFill>
            </a:endParaRPr>
          </a:p>
        </p:txBody>
      </p:sp>
      <p:sp>
        <p:nvSpPr>
          <p:cNvPr id="7" name="Rectangle 6"/>
          <p:cNvSpPr/>
          <p:nvPr/>
        </p:nvSpPr>
        <p:spPr>
          <a:xfrm>
            <a:off x="0" y="1089227"/>
            <a:ext cx="12192000" cy="747064"/>
          </a:xfrm>
          <a:prstGeom prst="rect">
            <a:avLst/>
          </a:prstGeom>
        </p:spPr>
        <p:txBody>
          <a:bodyPr wrap="square">
            <a:spAutoFit/>
          </a:bodyPr>
          <a:lstStyle/>
          <a:p>
            <a:pPr algn="ctr" fontAlgn="base">
              <a:lnSpc>
                <a:spcPct val="150000"/>
              </a:lnSpc>
            </a:pPr>
            <a:r>
              <a:rPr lang="en-US" sz="3200" b="1" dirty="0">
                <a:solidFill>
                  <a:schemeClr val="accent5"/>
                </a:solidFill>
                <a:latin typeface="Arvo" panose="02000000000000000000"/>
              </a:rPr>
              <a:t>SIAG/OPT Test of Time Award</a:t>
            </a:r>
          </a:p>
        </p:txBody>
      </p:sp>
      <p:sp>
        <p:nvSpPr>
          <p:cNvPr id="2" name="Rectangle 1"/>
          <p:cNvSpPr/>
          <p:nvPr/>
        </p:nvSpPr>
        <p:spPr>
          <a:xfrm>
            <a:off x="0" y="2094036"/>
            <a:ext cx="12192000" cy="1077218"/>
          </a:xfrm>
          <a:prstGeom prst="rect">
            <a:avLst/>
          </a:prstGeom>
        </p:spPr>
        <p:txBody>
          <a:bodyPr wrap="square">
            <a:spAutoFit/>
          </a:bodyPr>
          <a:lstStyle/>
          <a:p>
            <a:pPr algn="ctr"/>
            <a:r>
              <a:rPr lang="en-US" b="1" dirty="0">
                <a:solidFill>
                  <a:srgbClr val="333333"/>
                </a:solidFill>
                <a:latin typeface="Montserrat" panose="00000500000000000000"/>
              </a:rPr>
              <a:t>Two Decades of Low-Rank Optimization</a:t>
            </a:r>
            <a:br>
              <a:rPr lang="en-US" b="1" dirty="0">
                <a:solidFill>
                  <a:srgbClr val="333333"/>
                </a:solidFill>
                <a:latin typeface="Montserrat" panose="00000500000000000000"/>
              </a:rPr>
            </a:br>
            <a:r>
              <a:rPr lang="en-US" sz="1600" dirty="0">
                <a:solidFill>
                  <a:srgbClr val="333333"/>
                </a:solidFill>
                <a:latin typeface="Montserrat" panose="00000500000000000000"/>
              </a:rPr>
              <a:t>Fri</a:t>
            </a:r>
            <a:r>
              <a:rPr lang="en-US" sz="1600" i="0" dirty="0">
                <a:solidFill>
                  <a:srgbClr val="333333"/>
                </a:solidFill>
                <a:effectLst/>
                <a:latin typeface="Montserrat" panose="00000500000000000000"/>
              </a:rPr>
              <a:t>day, </a:t>
            </a:r>
            <a:r>
              <a:rPr lang="en-US" sz="1600" dirty="0">
                <a:solidFill>
                  <a:srgbClr val="333333"/>
                </a:solidFill>
                <a:latin typeface="Montserrat" panose="00000500000000000000"/>
              </a:rPr>
              <a:t>June 2</a:t>
            </a:r>
            <a:r>
              <a:rPr lang="en-US" sz="1600" baseline="30000" dirty="0">
                <a:solidFill>
                  <a:srgbClr val="333333"/>
                </a:solidFill>
                <a:latin typeface="Montserrat" panose="00000500000000000000"/>
              </a:rPr>
              <a:t>nd</a:t>
            </a:r>
            <a:r>
              <a:rPr lang="en-US" sz="1600" i="0" dirty="0">
                <a:solidFill>
                  <a:srgbClr val="333333"/>
                </a:solidFill>
                <a:effectLst/>
                <a:latin typeface="Montserrat" panose="00000500000000000000"/>
              </a:rPr>
              <a:t>, 10</a:t>
            </a:r>
            <a:r>
              <a:rPr lang="en-US" sz="1600" dirty="0">
                <a:solidFill>
                  <a:srgbClr val="333333"/>
                </a:solidFill>
                <a:latin typeface="Montserrat" panose="00000500000000000000"/>
              </a:rPr>
              <a:t>:00 AM – 10:45 AM PDT</a:t>
            </a:r>
          </a:p>
          <a:p>
            <a:pPr algn="ctr"/>
            <a:r>
              <a:rPr lang="en-US" sz="1600" dirty="0">
                <a:solidFill>
                  <a:srgbClr val="333333"/>
                </a:solidFill>
                <a:latin typeface="Montserrat" panose="00000500000000000000"/>
              </a:rPr>
              <a:t>Room: Grand Ballroom B/C/D, 2nd floor</a:t>
            </a:r>
          </a:p>
          <a:p>
            <a:pPr algn="ctr"/>
            <a:r>
              <a:rPr lang="en-US" sz="1400" dirty="0">
                <a:solidFill>
                  <a:srgbClr val="333333"/>
                </a:solidFill>
                <a:effectLst/>
                <a:latin typeface="Montserrat" panose="00000500000000000000"/>
              </a:rPr>
              <a:t>Chair: Luis Nunes Vicente</a:t>
            </a:r>
            <a:r>
              <a:rPr lang="en-US" sz="1400" i="1" dirty="0">
                <a:solidFill>
                  <a:srgbClr val="333333"/>
                </a:solidFill>
                <a:effectLst/>
                <a:latin typeface="Montserrat" panose="00000500000000000000"/>
              </a:rPr>
              <a:t>, Lehigh University, U.S.</a:t>
            </a:r>
          </a:p>
        </p:txBody>
      </p:sp>
      <p:sp>
        <p:nvSpPr>
          <p:cNvPr id="3" name="Rectangle 2"/>
          <p:cNvSpPr/>
          <p:nvPr/>
        </p:nvSpPr>
        <p:spPr>
          <a:xfrm>
            <a:off x="0" y="3429000"/>
            <a:ext cx="12192000" cy="2400657"/>
          </a:xfrm>
          <a:prstGeom prst="rect">
            <a:avLst/>
          </a:prstGeom>
        </p:spPr>
        <p:txBody>
          <a:bodyPr wrap="square">
            <a:spAutoFit/>
          </a:bodyPr>
          <a:lstStyle/>
          <a:p>
            <a:pPr algn="ctr"/>
            <a:r>
              <a:rPr lang="en-US" sz="1400" dirty="0">
                <a:solidFill>
                  <a:srgbClr val="333333"/>
                </a:solidFill>
                <a:latin typeface="Montserrat" panose="00000500000000000000"/>
              </a:rPr>
              <a:t>In this talk, we offer our personal perspective on low-rank algorithms for semidefinite programs and related </a:t>
            </a:r>
            <a:r>
              <a:rPr lang="en-US" sz="1400" dirty="0" err="1">
                <a:solidFill>
                  <a:srgbClr val="333333"/>
                </a:solidFill>
                <a:latin typeface="Montserrat" panose="00000500000000000000"/>
              </a:rPr>
              <a:t>optimizaton</a:t>
            </a:r>
            <a:r>
              <a:rPr lang="en-US" sz="1400" dirty="0">
                <a:solidFill>
                  <a:srgbClr val="333333"/>
                </a:solidFill>
                <a:latin typeface="Montserrat" panose="00000500000000000000"/>
              </a:rPr>
              <a:t> problems. We touch on their history and describe connections with other trends in optimization, including first-order methods and benign nonconvexity. Finally, we highlight recent theoretical insights into low-rank algorithms---as well as various applications for which the low-rank approach has proven successful.</a:t>
            </a:r>
            <a:br>
              <a:rPr lang="en-US" sz="1400" dirty="0">
                <a:solidFill>
                  <a:srgbClr val="333333"/>
                </a:solidFill>
                <a:latin typeface="Montserrat" panose="00000500000000000000"/>
              </a:rPr>
            </a:br>
            <a:endParaRPr lang="en-US" sz="1400" dirty="0">
              <a:solidFill>
                <a:srgbClr val="333333"/>
              </a:solidFill>
              <a:latin typeface="Montserrat" panose="00000500000000000000"/>
            </a:endParaRPr>
          </a:p>
          <a:p>
            <a:pPr algn="ctr"/>
            <a:r>
              <a:rPr lang="en-US" sz="1600" b="1" dirty="0">
                <a:solidFill>
                  <a:srgbClr val="333333"/>
                </a:solidFill>
                <a:latin typeface="Montserrat" panose="00000500000000000000"/>
              </a:rPr>
              <a:t>Samuel </a:t>
            </a:r>
            <a:r>
              <a:rPr lang="en-US" sz="1600" b="1" dirty="0" err="1">
                <a:solidFill>
                  <a:srgbClr val="333333"/>
                </a:solidFill>
                <a:latin typeface="Montserrat" panose="00000500000000000000"/>
              </a:rPr>
              <a:t>Burer</a:t>
            </a:r>
            <a:endParaRPr lang="en-US" sz="1600" b="1" dirty="0">
              <a:solidFill>
                <a:srgbClr val="333333"/>
              </a:solidFill>
              <a:latin typeface="Montserrat" panose="00000500000000000000"/>
            </a:endParaRPr>
          </a:p>
          <a:p>
            <a:pPr algn="ctr"/>
            <a:r>
              <a:rPr lang="en-US" sz="1600" i="1" dirty="0">
                <a:solidFill>
                  <a:srgbClr val="333333"/>
                </a:solidFill>
                <a:latin typeface="Montserrat" panose="00000500000000000000"/>
              </a:rPr>
              <a:t>University of Iowa, U.S.</a:t>
            </a:r>
            <a:br>
              <a:rPr lang="en-US" sz="1600" i="1" dirty="0">
                <a:solidFill>
                  <a:srgbClr val="333333"/>
                </a:solidFill>
                <a:latin typeface="Montserrat" panose="00000500000000000000"/>
              </a:rPr>
            </a:br>
            <a:br>
              <a:rPr lang="en-US" sz="1600" i="1" dirty="0">
                <a:solidFill>
                  <a:srgbClr val="333333"/>
                </a:solidFill>
                <a:latin typeface="Montserrat" panose="00000500000000000000"/>
              </a:rPr>
            </a:br>
            <a:r>
              <a:rPr lang="en-US" sz="1600" b="1" dirty="0">
                <a:solidFill>
                  <a:srgbClr val="333333"/>
                </a:solidFill>
                <a:latin typeface="Montserrat" panose="00000500000000000000"/>
              </a:rPr>
              <a:t>Renato Monteiro</a:t>
            </a:r>
          </a:p>
          <a:p>
            <a:pPr algn="ctr"/>
            <a:r>
              <a:rPr lang="en-US" sz="1600" i="1" dirty="0">
                <a:solidFill>
                  <a:srgbClr val="333333"/>
                </a:solidFill>
                <a:latin typeface="Montserrat" panose="00000500000000000000"/>
              </a:rPr>
              <a:t>Georgia Institute of Technology, U.S.</a:t>
            </a:r>
          </a:p>
        </p:txBody>
      </p:sp>
    </p:spTree>
    <p:extLst>
      <p:ext uri="{BB962C8B-B14F-4D97-AF65-F5344CB8AC3E}">
        <p14:creationId xmlns:p14="http://schemas.microsoft.com/office/powerpoint/2010/main" val="1036744023"/>
      </p:ext>
    </p:extLst>
  </p:cSld>
  <p:clrMapOvr>
    <a:masterClrMapping/>
  </p:clrMapOvr>
</p:sld>
</file>

<file path=ppt/theme/theme1.xml><?xml version="1.0" encoding="utf-8"?>
<a:theme xmlns:a="http://schemas.openxmlformats.org/drawingml/2006/main" name="Retrospect">
  <a:themeElements>
    <a:clrScheme name="SIAM 2019">
      <a:dk1>
        <a:sysClr val="windowText" lastClr="000000"/>
      </a:dk1>
      <a:lt1>
        <a:sysClr val="window" lastClr="FFFFFF"/>
      </a:lt1>
      <a:dk2>
        <a:srgbClr val="66676C"/>
      </a:dk2>
      <a:lt2>
        <a:srgbClr val="FDE48D"/>
      </a:lt2>
      <a:accent1>
        <a:srgbClr val="00A79F"/>
      </a:accent1>
      <a:accent2>
        <a:srgbClr val="006CB4"/>
      </a:accent2>
      <a:accent3>
        <a:srgbClr val="E06C2A"/>
      </a:accent3>
      <a:accent4>
        <a:srgbClr val="98C11D"/>
      </a:accent4>
      <a:accent5>
        <a:srgbClr val="EAAA00"/>
      </a:accent5>
      <a:accent6>
        <a:srgbClr val="00496A"/>
      </a:accent6>
      <a:hlink>
        <a:srgbClr val="43D1C0"/>
      </a:hlink>
      <a:folHlink>
        <a:srgbClr val="7A52C4"/>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66199</TotalTime>
  <Words>1416</Words>
  <Application>Microsoft Office PowerPoint</Application>
  <PresentationFormat>Widescreen</PresentationFormat>
  <Paragraphs>292</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Arvo</vt:lpstr>
      <vt:lpstr>Calibri</vt:lpstr>
      <vt:lpstr>Montserrat</vt:lpstr>
      <vt:lpstr>Proxima Nova Alt Bl</vt:lpstr>
      <vt:lpstr>Proxima Nova ScOsf Th</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conferences?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Business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J. Fest</dc:creator>
  <cp:lastModifiedBy>Nicole Gawel</cp:lastModifiedBy>
  <cp:revision>372</cp:revision>
  <dcterms:created xsi:type="dcterms:W3CDTF">2019-01-10T15:08:54Z</dcterms:created>
  <dcterms:modified xsi:type="dcterms:W3CDTF">2023-05-11T19:24:14Z</dcterms:modified>
</cp:coreProperties>
</file>