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5.xml" ContentType="application/vnd.openxmlformats-officedocument.drawingml.chartshapes+xml"/>
  <Override PartName="/ppt/charts/chart8.xml" ContentType="application/vnd.openxmlformats-officedocument.drawingml.chart+xml"/>
  <Override PartName="/ppt/drawings/drawing6.xml" ContentType="application/vnd.openxmlformats-officedocument.drawingml.chartshape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sldIdLst>
    <p:sldId id="272" r:id="rId5"/>
    <p:sldId id="288" r:id="rId6"/>
    <p:sldId id="317" r:id="rId7"/>
    <p:sldId id="290" r:id="rId8"/>
    <p:sldId id="308" r:id="rId9"/>
    <p:sldId id="323" r:id="rId10"/>
    <p:sldId id="287" r:id="rId11"/>
    <p:sldId id="318" r:id="rId12"/>
    <p:sldId id="315" r:id="rId13"/>
    <p:sldId id="325" r:id="rId14"/>
    <p:sldId id="319" r:id="rId15"/>
    <p:sldId id="322" r:id="rId16"/>
    <p:sldId id="320" r:id="rId17"/>
    <p:sldId id="321" r:id="rId18"/>
    <p:sldId id="316" r:id="rId19"/>
    <p:sldId id="326" r:id="rId20"/>
    <p:sldId id="278" r:id="rId21"/>
    <p:sldId id="256" r:id="rId22"/>
    <p:sldId id="259" r:id="rId23"/>
    <p:sldId id="327" r:id="rId24"/>
    <p:sldId id="328" r:id="rId25"/>
    <p:sldId id="293" r:id="rId26"/>
    <p:sldId id="289" r:id="rId27"/>
    <p:sldId id="266" r:id="rId28"/>
    <p:sldId id="260" r:id="rId29"/>
    <p:sldId id="273" r:id="rId30"/>
    <p:sldId id="274" r:id="rId31"/>
    <p:sldId id="268" r:id="rId32"/>
    <p:sldId id="267" r:id="rId33"/>
    <p:sldId id="277" r:id="rId34"/>
    <p:sldId id="285" r:id="rId35"/>
    <p:sldId id="30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76"/>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5.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5"/>
            </a:solidFill>
            <a:ln w="9525">
              <a:solidFill>
                <a:schemeClr val="bg1"/>
              </a:solidFill>
            </a:ln>
            <a:effectLst/>
          </c:spPr>
          <c:invertIfNegative val="0"/>
          <c:dPt>
            <c:idx val="1"/>
            <c:invertIfNegative val="0"/>
            <c:bubble3D val="0"/>
            <c:extLst>
              <c:ext xmlns:c16="http://schemas.microsoft.com/office/drawing/2014/chart" uri="{C3380CC4-5D6E-409C-BE32-E72D297353CC}">
                <c16:uniqueId val="{00000003-71BE-43DB-8F92-C2A27A53A196}"/>
              </c:ext>
            </c:extLst>
          </c:dPt>
          <c:dPt>
            <c:idx val="5"/>
            <c:invertIfNegative val="0"/>
            <c:bubble3D val="0"/>
            <c:extLst>
              <c:ext xmlns:c16="http://schemas.microsoft.com/office/drawing/2014/chart" uri="{C3380CC4-5D6E-409C-BE32-E72D297353CC}">
                <c16:uniqueId val="{00000001-9471-45A8-900A-9CB5D34AB545}"/>
              </c:ext>
            </c:extLst>
          </c:dPt>
          <c:dPt>
            <c:idx val="6"/>
            <c:invertIfNegative val="0"/>
            <c:bubble3D val="0"/>
            <c:extLst>
              <c:ext xmlns:c16="http://schemas.microsoft.com/office/drawing/2014/chart" uri="{C3380CC4-5D6E-409C-BE32-E72D297353CC}">
                <c16:uniqueId val="{00000003-9471-45A8-900A-9CB5D34AB545}"/>
              </c:ext>
            </c:extLst>
          </c:dPt>
          <c:dPt>
            <c:idx val="7"/>
            <c:invertIfNegative val="0"/>
            <c:bubble3D val="0"/>
            <c:extLst>
              <c:ext xmlns:c16="http://schemas.microsoft.com/office/drawing/2014/chart" uri="{C3380CC4-5D6E-409C-BE32-E72D297353CC}">
                <c16:uniqueId val="{00000005-9471-45A8-900A-9CB5D34AB545}"/>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effectLst/>
                    <a:latin typeface="Arvo" panose="0200000000000000000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Sheet1!$A$2:$A$11</c:f>
              <c:strCache>
                <c:ptCount val="10"/>
                <c:pt idx="0">
                  <c:v>2004, San Francisco, CA</c:v>
                </c:pt>
                <c:pt idx="1">
                  <c:v>2006, San Francisco, CA</c:v>
                </c:pt>
                <c:pt idx="2">
                  <c:v>2008, Atlanta, GA</c:v>
                </c:pt>
                <c:pt idx="3">
                  <c:v>2010, Seattle, WA</c:v>
                </c:pt>
                <c:pt idx="4">
                  <c:v>2012, Savannah, GA</c:v>
                </c:pt>
                <c:pt idx="5">
                  <c:v>2014, Portland, OR</c:v>
                </c:pt>
                <c:pt idx="6">
                  <c:v>2016, Paris, France</c:v>
                </c:pt>
                <c:pt idx="7">
                  <c:v>2018, Tokyo, Japan</c:v>
                </c:pt>
                <c:pt idx="8">
                  <c:v>2020, Seattle, WA</c:v>
                </c:pt>
                <c:pt idx="9">
                  <c:v>2022, Virtual</c:v>
                </c:pt>
              </c:strCache>
            </c:strRef>
          </c:cat>
          <c:val>
            <c:numRef>
              <c:f>Sheet1!$B$2:$B$11</c:f>
              <c:numCache>
                <c:formatCode>General</c:formatCode>
                <c:ptCount val="10"/>
                <c:pt idx="0">
                  <c:v>427</c:v>
                </c:pt>
                <c:pt idx="1">
                  <c:v>408</c:v>
                </c:pt>
                <c:pt idx="2">
                  <c:v>379</c:v>
                </c:pt>
                <c:pt idx="3">
                  <c:v>438</c:v>
                </c:pt>
                <c:pt idx="4">
                  <c:v>474</c:v>
                </c:pt>
                <c:pt idx="5">
                  <c:v>495</c:v>
                </c:pt>
                <c:pt idx="6">
                  <c:v>495</c:v>
                </c:pt>
                <c:pt idx="7">
                  <c:v>636</c:v>
                </c:pt>
                <c:pt idx="8">
                  <c:v>444</c:v>
                </c:pt>
                <c:pt idx="9">
                  <c:v>559</c:v>
                </c:pt>
              </c:numCache>
            </c:numRef>
          </c:val>
          <c:extLst>
            <c:ext xmlns:c16="http://schemas.microsoft.com/office/drawing/2014/chart" uri="{C3380CC4-5D6E-409C-BE32-E72D297353CC}">
              <c16:uniqueId val="{00000006-9471-45A8-900A-9CB5D34AB545}"/>
            </c:ext>
          </c:extLst>
        </c:ser>
        <c:dLbls>
          <c:showLegendKey val="0"/>
          <c:showVal val="0"/>
          <c:showCatName val="0"/>
          <c:showSerName val="0"/>
          <c:showPercent val="0"/>
          <c:showBubbleSize val="0"/>
        </c:dLbls>
        <c:gapWidth val="100"/>
        <c:overlap val="-24"/>
        <c:axId val="-1176213264"/>
        <c:axId val="-1176212720"/>
      </c:barChart>
      <c:catAx>
        <c:axId val="-1176213264"/>
        <c:scaling>
          <c:orientation val="minMax"/>
        </c:scaling>
        <c:delete val="0"/>
        <c:axPos val="b"/>
        <c:numFmt formatCode="General" sourceLinked="0"/>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ontserrat" panose="00000500000000000000"/>
                <a:ea typeface="+mn-ea"/>
                <a:cs typeface="+mn-cs"/>
              </a:defRPr>
            </a:pPr>
            <a:endParaRPr lang="en-US"/>
          </a:p>
        </c:txPr>
        <c:crossAx val="-1176212720"/>
        <c:crosses val="autoZero"/>
        <c:auto val="1"/>
        <c:lblAlgn val="ctr"/>
        <c:lblOffset val="100"/>
        <c:noMultiLvlLbl val="0"/>
      </c:catAx>
      <c:valAx>
        <c:axId val="-1176212720"/>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ontserrat" panose="00000500000000000000"/>
                <a:ea typeface="+mn-ea"/>
                <a:cs typeface="+mn-cs"/>
              </a:defRPr>
            </a:pPr>
            <a:endParaRPr lang="en-US"/>
          </a:p>
        </c:txPr>
        <c:crossAx val="-1176213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33330880368932E-2"/>
          <c:y val="3.2535348404030141E-2"/>
          <c:w val="0.9161174479358305"/>
          <c:h val="0.85164041994750661"/>
        </c:manualLayout>
      </c:layout>
      <c:barChart>
        <c:barDir val="col"/>
        <c:grouping val="stacked"/>
        <c:varyColors val="0"/>
        <c:ser>
          <c:idx val="0"/>
          <c:order val="0"/>
          <c:tx>
            <c:strRef>
              <c:f>Sheet1!$B$1</c:f>
              <c:strCache>
                <c:ptCount val="1"/>
                <c:pt idx="0">
                  <c:v>students</c:v>
                </c:pt>
              </c:strCache>
            </c:strRef>
          </c:tx>
          <c:spPr>
            <a:solidFill>
              <a:schemeClr val="accent1"/>
            </a:solidFill>
            <a:ln w="9525">
              <a:solidFill>
                <a:schemeClr val="bg1"/>
              </a:solidFill>
            </a:ln>
            <a:effectLst/>
          </c:spPr>
          <c:invertIfNegative val="0"/>
          <c:cat>
            <c:strRef>
              <c:f>Sheet1!$A$2:$A$23</c:f>
              <c:strCache>
                <c:ptCount val="22"/>
                <c:pt idx="0">
                  <c:v>CSE</c:v>
                </c:pt>
                <c:pt idx="1">
                  <c:v>DATA</c:v>
                </c:pt>
                <c:pt idx="2">
                  <c:v>OPT</c:v>
                </c:pt>
                <c:pt idx="3">
                  <c:v>DS</c:v>
                </c:pt>
                <c:pt idx="4">
                  <c:v>APDE</c:v>
                </c:pt>
                <c:pt idx="5">
                  <c:v>LS</c:v>
                </c:pt>
                <c:pt idx="6">
                  <c:v>UQ</c:v>
                </c:pt>
                <c:pt idx="7">
                  <c:v>LA</c:v>
                </c:pt>
                <c:pt idx="8">
                  <c:v>SC</c:v>
                </c:pt>
                <c:pt idx="9">
                  <c:v>FME</c:v>
                </c:pt>
                <c:pt idx="10">
                  <c:v>ED</c:v>
                </c:pt>
                <c:pt idx="11">
                  <c:v>CST</c:v>
                </c:pt>
                <c:pt idx="12">
                  <c:v>IS</c:v>
                </c:pt>
                <c:pt idx="13">
                  <c:v>DM</c:v>
                </c:pt>
                <c:pt idx="14">
                  <c:v>ACDA</c:v>
                </c:pt>
                <c:pt idx="15">
                  <c:v>AG</c:v>
                </c:pt>
                <c:pt idx="16">
                  <c:v>MPE</c:v>
                </c:pt>
                <c:pt idx="17">
                  <c:v>GS</c:v>
                </c:pt>
                <c:pt idx="18">
                  <c:v>MS</c:v>
                </c:pt>
                <c:pt idx="19">
                  <c:v>NWCS</c:v>
                </c:pt>
                <c:pt idx="20">
                  <c:v>OPSF</c:v>
                </c:pt>
                <c:pt idx="21">
                  <c:v>GD</c:v>
                </c:pt>
              </c:strCache>
            </c:strRef>
          </c:cat>
          <c:val>
            <c:numRef>
              <c:f>Sheet1!$B$2:$B$23</c:f>
              <c:numCache>
                <c:formatCode>General</c:formatCode>
                <c:ptCount val="22"/>
                <c:pt idx="0">
                  <c:v>879</c:v>
                </c:pt>
                <c:pt idx="1">
                  <c:v>921</c:v>
                </c:pt>
                <c:pt idx="2">
                  <c:v>476</c:v>
                </c:pt>
                <c:pt idx="3">
                  <c:v>431</c:v>
                </c:pt>
                <c:pt idx="4">
                  <c:v>426</c:v>
                </c:pt>
                <c:pt idx="5">
                  <c:v>237</c:v>
                </c:pt>
                <c:pt idx="6">
                  <c:v>224</c:v>
                </c:pt>
                <c:pt idx="7">
                  <c:v>216</c:v>
                </c:pt>
                <c:pt idx="8">
                  <c:v>196</c:v>
                </c:pt>
                <c:pt idx="9">
                  <c:v>285</c:v>
                </c:pt>
                <c:pt idx="10">
                  <c:v>267</c:v>
                </c:pt>
                <c:pt idx="11">
                  <c:v>199</c:v>
                </c:pt>
                <c:pt idx="12">
                  <c:v>157</c:v>
                </c:pt>
                <c:pt idx="13">
                  <c:v>137</c:v>
                </c:pt>
                <c:pt idx="14">
                  <c:v>260</c:v>
                </c:pt>
                <c:pt idx="15">
                  <c:v>190</c:v>
                </c:pt>
                <c:pt idx="16">
                  <c:v>134</c:v>
                </c:pt>
                <c:pt idx="17">
                  <c:v>85</c:v>
                </c:pt>
                <c:pt idx="18">
                  <c:v>74</c:v>
                </c:pt>
                <c:pt idx="19">
                  <c:v>59</c:v>
                </c:pt>
                <c:pt idx="20">
                  <c:v>24</c:v>
                </c:pt>
                <c:pt idx="21">
                  <c:v>31</c:v>
                </c:pt>
              </c:numCache>
            </c:numRef>
          </c:val>
          <c:extLst>
            <c:ext xmlns:c16="http://schemas.microsoft.com/office/drawing/2014/chart" uri="{C3380CC4-5D6E-409C-BE32-E72D297353CC}">
              <c16:uniqueId val="{00000000-3370-4F36-80DC-324F2BB4F9E9}"/>
            </c:ext>
          </c:extLst>
        </c:ser>
        <c:ser>
          <c:idx val="1"/>
          <c:order val="1"/>
          <c:tx>
            <c:strRef>
              <c:f>Sheet1!$C$1</c:f>
              <c:strCache>
                <c:ptCount val="1"/>
                <c:pt idx="0">
                  <c:v>nonstudents</c:v>
                </c:pt>
              </c:strCache>
            </c:strRef>
          </c:tx>
          <c:spPr>
            <a:solidFill>
              <a:schemeClr val="accent5"/>
            </a:solidFill>
            <a:ln w="9525">
              <a:solidFill>
                <a:schemeClr val="bg1"/>
              </a:solidFill>
            </a:ln>
            <a:effectLst/>
          </c:spPr>
          <c:invertIfNegative val="0"/>
          <c:cat>
            <c:strRef>
              <c:f>Sheet1!$A$2:$A$23</c:f>
              <c:strCache>
                <c:ptCount val="22"/>
                <c:pt idx="0">
                  <c:v>CSE</c:v>
                </c:pt>
                <c:pt idx="1">
                  <c:v>DATA</c:v>
                </c:pt>
                <c:pt idx="2">
                  <c:v>OPT</c:v>
                </c:pt>
                <c:pt idx="3">
                  <c:v>DS</c:v>
                </c:pt>
                <c:pt idx="4">
                  <c:v>APDE</c:v>
                </c:pt>
                <c:pt idx="5">
                  <c:v>LS</c:v>
                </c:pt>
                <c:pt idx="6">
                  <c:v>UQ</c:v>
                </c:pt>
                <c:pt idx="7">
                  <c:v>LA</c:v>
                </c:pt>
                <c:pt idx="8">
                  <c:v>SC</c:v>
                </c:pt>
                <c:pt idx="9">
                  <c:v>FME</c:v>
                </c:pt>
                <c:pt idx="10">
                  <c:v>ED</c:v>
                </c:pt>
                <c:pt idx="11">
                  <c:v>CST</c:v>
                </c:pt>
                <c:pt idx="12">
                  <c:v>IS</c:v>
                </c:pt>
                <c:pt idx="13">
                  <c:v>DM</c:v>
                </c:pt>
                <c:pt idx="14">
                  <c:v>ACDA</c:v>
                </c:pt>
                <c:pt idx="15">
                  <c:v>AG</c:v>
                </c:pt>
                <c:pt idx="16">
                  <c:v>MPE</c:v>
                </c:pt>
                <c:pt idx="17">
                  <c:v>GS</c:v>
                </c:pt>
                <c:pt idx="18">
                  <c:v>MS</c:v>
                </c:pt>
                <c:pt idx="19">
                  <c:v>NWCS</c:v>
                </c:pt>
                <c:pt idx="20">
                  <c:v>OPSF</c:v>
                </c:pt>
                <c:pt idx="21">
                  <c:v>GD</c:v>
                </c:pt>
              </c:strCache>
            </c:strRef>
          </c:cat>
          <c:val>
            <c:numRef>
              <c:f>Sheet1!$C$2:$C$23</c:f>
              <c:numCache>
                <c:formatCode>General</c:formatCode>
                <c:ptCount val="22"/>
                <c:pt idx="0">
                  <c:v>1163</c:v>
                </c:pt>
                <c:pt idx="1">
                  <c:v>686</c:v>
                </c:pt>
                <c:pt idx="2">
                  <c:v>626</c:v>
                </c:pt>
                <c:pt idx="3">
                  <c:v>629</c:v>
                </c:pt>
                <c:pt idx="4">
                  <c:v>310</c:v>
                </c:pt>
                <c:pt idx="5">
                  <c:v>449</c:v>
                </c:pt>
                <c:pt idx="6">
                  <c:v>405</c:v>
                </c:pt>
                <c:pt idx="7">
                  <c:v>365</c:v>
                </c:pt>
                <c:pt idx="8">
                  <c:v>368</c:v>
                </c:pt>
                <c:pt idx="9">
                  <c:v>237</c:v>
                </c:pt>
                <c:pt idx="10">
                  <c:v>190</c:v>
                </c:pt>
                <c:pt idx="11">
                  <c:v>310</c:v>
                </c:pt>
                <c:pt idx="12">
                  <c:v>262</c:v>
                </c:pt>
                <c:pt idx="13">
                  <c:v>215</c:v>
                </c:pt>
                <c:pt idx="14">
                  <c:v>131</c:v>
                </c:pt>
                <c:pt idx="15">
                  <c:v>207</c:v>
                </c:pt>
                <c:pt idx="16">
                  <c:v>167</c:v>
                </c:pt>
                <c:pt idx="17">
                  <c:v>242</c:v>
                </c:pt>
                <c:pt idx="18">
                  <c:v>143</c:v>
                </c:pt>
                <c:pt idx="19">
                  <c:v>167</c:v>
                </c:pt>
                <c:pt idx="20">
                  <c:v>90</c:v>
                </c:pt>
                <c:pt idx="21">
                  <c:v>86</c:v>
                </c:pt>
              </c:numCache>
            </c:numRef>
          </c:val>
          <c:extLst>
            <c:ext xmlns:c16="http://schemas.microsoft.com/office/drawing/2014/chart" uri="{C3380CC4-5D6E-409C-BE32-E72D297353CC}">
              <c16:uniqueId val="{00000001-3370-4F36-80DC-324F2BB4F9E9}"/>
            </c:ext>
          </c:extLst>
        </c:ser>
        <c:dLbls>
          <c:showLegendKey val="0"/>
          <c:showVal val="0"/>
          <c:showCatName val="0"/>
          <c:showSerName val="0"/>
          <c:showPercent val="0"/>
          <c:showBubbleSize val="0"/>
        </c:dLbls>
        <c:gapWidth val="69"/>
        <c:overlap val="100"/>
        <c:axId val="-1176209456"/>
        <c:axId val="-1176208912"/>
      </c:barChart>
      <c:catAx>
        <c:axId val="-117620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ontserrat" panose="00000500000000000000"/>
                <a:ea typeface="+mn-ea"/>
                <a:cs typeface="+mn-cs"/>
              </a:defRPr>
            </a:pPr>
            <a:endParaRPr lang="en-US"/>
          </a:p>
        </c:txPr>
        <c:crossAx val="-1176208912"/>
        <c:crosses val="autoZero"/>
        <c:auto val="0"/>
        <c:lblAlgn val="ctr"/>
        <c:lblOffset val="100"/>
        <c:noMultiLvlLbl val="0"/>
      </c:catAx>
      <c:valAx>
        <c:axId val="-1176208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ontserrat" panose="00000500000000000000"/>
                <a:ea typeface="+mn-ea"/>
                <a:cs typeface="+mn-cs"/>
              </a:defRPr>
            </a:pPr>
            <a:endParaRPr lang="en-US"/>
          </a:p>
        </c:txPr>
        <c:crossAx val="-117620945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rgbClr val="404040"/>
                </a:solidFill>
                <a:latin typeface="Montserrat" panose="00000500000000000000"/>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rgbClr val="404040"/>
                </a:solidFill>
                <a:latin typeface="Montserrat" panose="00000500000000000000"/>
                <a:ea typeface="+mn-ea"/>
                <a:cs typeface="+mn-cs"/>
              </a:defRPr>
            </a:pPr>
            <a:endParaRPr lang="en-US"/>
          </a:p>
        </c:txPr>
      </c:legendEntry>
      <c:layout>
        <c:manualLayout>
          <c:xMode val="edge"/>
          <c:yMode val="edge"/>
          <c:x val="0.465383030392229"/>
          <c:y val="8.5015125227990637E-2"/>
          <c:w val="0.27346633144717125"/>
          <c:h val="6.065685863643381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ontserrat" panose="0000050000000000000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178146650587605E-2"/>
          <c:y val="1.667877589931659E-2"/>
          <c:w val="0.94614562876739794"/>
          <c:h val="0.92865316517382013"/>
        </c:manualLayout>
      </c:layout>
      <c:lineChart>
        <c:grouping val="standard"/>
        <c:varyColors val="0"/>
        <c:ser>
          <c:idx val="1"/>
          <c:order val="0"/>
          <c:tx>
            <c:strRef>
              <c:f>NWCS!$A$2</c:f>
              <c:strCache>
                <c:ptCount val="1"/>
                <c:pt idx="0">
                  <c:v>Nonstudent members</c:v>
                </c:pt>
              </c:strCache>
            </c:strRef>
          </c:tx>
          <c:spPr>
            <a:ln w="34925" cap="rnd">
              <a:solidFill>
                <a:schemeClr val="accent3"/>
              </a:solidFill>
              <a:round/>
            </a:ln>
            <a:effectLst/>
          </c:spPr>
          <c:marker>
            <c:symbol val="none"/>
          </c:marker>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3"/>
                    </a:solidFill>
                    <a:effectLst/>
                    <a:latin typeface="Arvo" panose="0200000000000000000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NWCS!$F$1:$V$1</c:f>
              <c:numCache>
                <c:formatCode>General</c:formatCode>
                <c:ptCount val="1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numCache>
            </c:numRef>
          </c:cat>
          <c:val>
            <c:numRef>
              <c:f>NWCS!$F$2:$V$2</c:f>
              <c:numCache>
                <c:formatCode>General</c:formatCode>
                <c:ptCount val="17"/>
                <c:pt idx="0">
                  <c:v>392</c:v>
                </c:pt>
                <c:pt idx="1">
                  <c:v>466</c:v>
                </c:pt>
                <c:pt idx="2">
                  <c:v>443</c:v>
                </c:pt>
                <c:pt idx="3">
                  <c:v>505</c:v>
                </c:pt>
                <c:pt idx="4">
                  <c:v>471</c:v>
                </c:pt>
                <c:pt idx="5">
                  <c:v>503</c:v>
                </c:pt>
                <c:pt idx="6">
                  <c:v>464</c:v>
                </c:pt>
                <c:pt idx="7">
                  <c:v>479</c:v>
                </c:pt>
                <c:pt idx="8">
                  <c:v>478</c:v>
                </c:pt>
                <c:pt idx="9">
                  <c:v>461</c:v>
                </c:pt>
                <c:pt idx="10">
                  <c:v>420</c:v>
                </c:pt>
                <c:pt idx="11">
                  <c:v>394</c:v>
                </c:pt>
                <c:pt idx="12">
                  <c:v>390</c:v>
                </c:pt>
                <c:pt idx="13">
                  <c:v>454</c:v>
                </c:pt>
                <c:pt idx="14">
                  <c:v>422</c:v>
                </c:pt>
                <c:pt idx="15">
                  <c:v>401</c:v>
                </c:pt>
                <c:pt idx="16">
                  <c:v>368</c:v>
                </c:pt>
              </c:numCache>
            </c:numRef>
          </c:val>
          <c:smooth val="0"/>
          <c:extLst>
            <c:ext xmlns:c16="http://schemas.microsoft.com/office/drawing/2014/chart" uri="{C3380CC4-5D6E-409C-BE32-E72D297353CC}">
              <c16:uniqueId val="{00000003-57AB-4B36-9B98-4E2BA878A274}"/>
            </c:ext>
          </c:extLst>
        </c:ser>
        <c:ser>
          <c:idx val="2"/>
          <c:order val="1"/>
          <c:tx>
            <c:strRef>
              <c:f>NWCS!$A$3</c:f>
              <c:strCache>
                <c:ptCount val="1"/>
                <c:pt idx="0">
                  <c:v>Student members</c:v>
                </c:pt>
              </c:strCache>
            </c:strRef>
          </c:tx>
          <c:spPr>
            <a:ln w="3492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solidFill>
                    <a:effectLst/>
                    <a:latin typeface="Arvo" panose="0200000000000000000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NWCS!$F$1:$V$1</c:f>
              <c:numCache>
                <c:formatCode>General</c:formatCode>
                <c:ptCount val="1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numCache>
            </c:numRef>
          </c:cat>
          <c:val>
            <c:numRef>
              <c:f>NWCS!$F$3:$V$3</c:f>
              <c:numCache>
                <c:formatCode>General</c:formatCode>
                <c:ptCount val="17"/>
                <c:pt idx="0">
                  <c:v>148</c:v>
                </c:pt>
                <c:pt idx="1">
                  <c:v>244</c:v>
                </c:pt>
                <c:pt idx="2">
                  <c:v>311</c:v>
                </c:pt>
                <c:pt idx="3">
                  <c:v>383</c:v>
                </c:pt>
                <c:pt idx="4">
                  <c:v>380</c:v>
                </c:pt>
                <c:pt idx="5">
                  <c:v>311</c:v>
                </c:pt>
                <c:pt idx="6">
                  <c:v>258</c:v>
                </c:pt>
                <c:pt idx="7">
                  <c:v>202</c:v>
                </c:pt>
                <c:pt idx="8">
                  <c:v>251</c:v>
                </c:pt>
                <c:pt idx="9">
                  <c:v>336</c:v>
                </c:pt>
                <c:pt idx="10">
                  <c:v>390</c:v>
                </c:pt>
                <c:pt idx="11">
                  <c:v>354</c:v>
                </c:pt>
                <c:pt idx="12">
                  <c:v>310</c:v>
                </c:pt>
                <c:pt idx="13">
                  <c:v>334</c:v>
                </c:pt>
                <c:pt idx="14">
                  <c:v>244</c:v>
                </c:pt>
                <c:pt idx="15">
                  <c:v>206</c:v>
                </c:pt>
                <c:pt idx="16">
                  <c:v>196</c:v>
                </c:pt>
              </c:numCache>
            </c:numRef>
          </c:val>
          <c:smooth val="0"/>
          <c:extLst>
            <c:ext xmlns:c16="http://schemas.microsoft.com/office/drawing/2014/chart" uri="{C3380CC4-5D6E-409C-BE32-E72D297353CC}">
              <c16:uniqueId val="{00000005-57AB-4B36-9B98-4E2BA878A274}"/>
            </c:ext>
          </c:extLst>
        </c:ser>
        <c:ser>
          <c:idx val="3"/>
          <c:order val="2"/>
          <c:tx>
            <c:strRef>
              <c:f>NWCS!$A$4</c:f>
              <c:strCache>
                <c:ptCount val="1"/>
                <c:pt idx="0">
                  <c:v>Total</c:v>
                </c:pt>
              </c:strCache>
            </c:strRef>
          </c:tx>
          <c:spPr>
            <a:ln w="34925" cap="rnd">
              <a:solidFill>
                <a:schemeClr val="accent4"/>
              </a:solidFill>
              <a:round/>
            </a:ln>
            <a:effectLst/>
          </c:spPr>
          <c:marker>
            <c:symbol val="none"/>
          </c:marker>
          <c:dLbls>
            <c:dLbl>
              <c:idx val="15"/>
              <c:layout>
                <c:manualLayout>
                  <c:x val="-1.2655350494278595E-2"/>
                  <c:y val="-4.9257503669961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832-4F10-8242-8790BC6EF45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solidFill>
                    <a:effectLst/>
                    <a:latin typeface="Arvo" panose="0200000000000000000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NWCS!$F$1:$V$1</c:f>
              <c:numCache>
                <c:formatCode>General</c:formatCode>
                <c:ptCount val="1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numCache>
            </c:numRef>
          </c:cat>
          <c:val>
            <c:numRef>
              <c:f>NWCS!$F$4:$V$4</c:f>
              <c:numCache>
                <c:formatCode>General</c:formatCode>
                <c:ptCount val="17"/>
                <c:pt idx="0">
                  <c:v>540</c:v>
                </c:pt>
                <c:pt idx="1">
                  <c:v>710</c:v>
                </c:pt>
                <c:pt idx="2">
                  <c:v>754</c:v>
                </c:pt>
                <c:pt idx="3">
                  <c:v>888</c:v>
                </c:pt>
                <c:pt idx="4">
                  <c:v>851</c:v>
                </c:pt>
                <c:pt idx="5">
                  <c:v>814</c:v>
                </c:pt>
                <c:pt idx="6">
                  <c:v>722</c:v>
                </c:pt>
                <c:pt idx="7">
                  <c:v>681</c:v>
                </c:pt>
                <c:pt idx="8">
                  <c:v>729</c:v>
                </c:pt>
                <c:pt idx="9">
                  <c:v>797</c:v>
                </c:pt>
                <c:pt idx="10">
                  <c:v>810</c:v>
                </c:pt>
                <c:pt idx="11">
                  <c:v>748</c:v>
                </c:pt>
                <c:pt idx="12">
                  <c:v>700</c:v>
                </c:pt>
                <c:pt idx="13">
                  <c:v>793</c:v>
                </c:pt>
                <c:pt idx="14">
                  <c:v>666</c:v>
                </c:pt>
                <c:pt idx="15">
                  <c:v>607</c:v>
                </c:pt>
                <c:pt idx="16">
                  <c:v>564</c:v>
                </c:pt>
              </c:numCache>
            </c:numRef>
          </c:val>
          <c:smooth val="0"/>
          <c:extLst>
            <c:ext xmlns:c16="http://schemas.microsoft.com/office/drawing/2014/chart" uri="{C3380CC4-5D6E-409C-BE32-E72D297353CC}">
              <c16:uniqueId val="{00000006-57AB-4B36-9B98-4E2BA878A274}"/>
            </c:ext>
          </c:extLst>
        </c:ser>
        <c:dLbls>
          <c:dLblPos val="ctr"/>
          <c:showLegendKey val="0"/>
          <c:showVal val="1"/>
          <c:showCatName val="0"/>
          <c:showSerName val="0"/>
          <c:showPercent val="0"/>
          <c:showBubbleSize val="0"/>
        </c:dLbls>
        <c:smooth val="0"/>
        <c:axId val="-1176206192"/>
        <c:axId val="-1176204560"/>
      </c:lineChart>
      <c:dateAx>
        <c:axId val="-1176206192"/>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ontserrat" panose="00000500000000000000"/>
                <a:ea typeface="+mn-ea"/>
                <a:cs typeface="+mn-cs"/>
              </a:defRPr>
            </a:pPr>
            <a:endParaRPr lang="en-US"/>
          </a:p>
        </c:txPr>
        <c:crossAx val="-1176204560"/>
        <c:crosses val="autoZero"/>
        <c:auto val="0"/>
        <c:lblOffset val="100"/>
        <c:baseTimeUnit val="days"/>
      </c:dateAx>
      <c:valAx>
        <c:axId val="-1176204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ontserrat" panose="00000500000000000000"/>
                <a:ea typeface="+mn-ea"/>
                <a:cs typeface="+mn-cs"/>
              </a:defRPr>
            </a:pPr>
            <a:endParaRPr lang="en-US"/>
          </a:p>
        </c:txPr>
        <c:crossAx val="-1176206192"/>
        <c:crosses val="autoZero"/>
        <c:crossBetween val="between"/>
      </c:valAx>
      <c:spPr>
        <a:noFill/>
        <a:ln>
          <a:noFill/>
        </a:ln>
        <a:effectLst/>
      </c:spPr>
    </c:plotArea>
    <c:legend>
      <c:legendPos val="tr"/>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ontserrat" panose="00000500000000000000"/>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ontserrat" panose="00000500000000000000"/>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ontserrat" panose="00000500000000000000"/>
                <a:ea typeface="+mn-ea"/>
                <a:cs typeface="+mn-cs"/>
              </a:defRPr>
            </a:pPr>
            <a:endParaRPr lang="en-US"/>
          </a:p>
        </c:txPr>
      </c:legendEntry>
      <c:layout>
        <c:manualLayout>
          <c:xMode val="edge"/>
          <c:yMode val="edge"/>
          <c:x val="0.6494848045296564"/>
          <c:y val="0"/>
          <c:w val="0.3041374051216571"/>
          <c:h val="0.1830994381771738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ontserrat" panose="0000050000000000000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35338851874287"/>
          <c:y val="1.6949206550891736E-2"/>
          <c:w val="0.99999999999999989"/>
          <c:h val="0.97175141242937857"/>
        </c:manualLayout>
      </c:layout>
      <c:pieChart>
        <c:varyColors val="1"/>
        <c:ser>
          <c:idx val="0"/>
          <c:order val="0"/>
          <c:tx>
            <c:strRef>
              <c:f>Sheet1!$B$1</c:f>
              <c:strCache>
                <c:ptCount val="1"/>
                <c:pt idx="0">
                  <c:v>Number</c:v>
                </c:pt>
              </c:strCache>
            </c:strRef>
          </c:tx>
          <c:spPr>
            <a:ln w="19050">
              <a:solidFill>
                <a:schemeClr val="bg1"/>
              </a:solidFill>
            </a:ln>
            <a:effectLst/>
          </c:spPr>
          <c:dPt>
            <c:idx val="0"/>
            <c:bubble3D val="0"/>
            <c:spPr>
              <a:solidFill>
                <a:schemeClr val="accent2"/>
              </a:solidFill>
              <a:ln w="19050">
                <a:solidFill>
                  <a:schemeClr val="bg1"/>
                </a:solidFill>
              </a:ln>
              <a:effectLst/>
            </c:spPr>
            <c:extLst>
              <c:ext xmlns:c16="http://schemas.microsoft.com/office/drawing/2014/chart" uri="{C3380CC4-5D6E-409C-BE32-E72D297353CC}">
                <c16:uniqueId val="{00000000-3C7B-4A79-ACA0-82F08F212547}"/>
              </c:ext>
            </c:extLst>
          </c:dPt>
          <c:dPt>
            <c:idx val="1"/>
            <c:bubble3D val="0"/>
            <c:spPr>
              <a:solidFill>
                <a:srgbClr val="98C11D"/>
              </a:solidFill>
              <a:ln w="19050">
                <a:solidFill>
                  <a:schemeClr val="bg1"/>
                </a:solidFill>
              </a:ln>
              <a:effectLst/>
            </c:spPr>
            <c:extLst>
              <c:ext xmlns:c16="http://schemas.microsoft.com/office/drawing/2014/chart" uri="{C3380CC4-5D6E-409C-BE32-E72D297353CC}">
                <c16:uniqueId val="{00000001-3C7B-4A79-ACA0-82F08F212547}"/>
              </c:ext>
            </c:extLst>
          </c:dPt>
          <c:dLbls>
            <c:dLbl>
              <c:idx val="0"/>
              <c:layout>
                <c:manualLayout>
                  <c:x val="-3.2189918567871428E-2"/>
                  <c:y val="0.17268962130208859"/>
                </c:manualLayout>
              </c:layout>
              <c:tx>
                <c:rich>
                  <a:bodyPr rot="0" spcFirstLastPara="1" vertOverflow="ellipsis" vert="horz" wrap="square" lIns="38100" tIns="19050" rIns="38100" bIns="19050" anchor="ctr" anchorCtr="1">
                    <a:noAutofit/>
                  </a:bodyPr>
                  <a:lstStyle/>
                  <a:p>
                    <a:pPr>
                      <a:defRPr sz="1600" b="0" i="0" u="none" strike="noStrike" kern="1200" spc="0" baseline="0">
                        <a:solidFill>
                          <a:schemeClr val="accent1"/>
                        </a:solidFill>
                        <a:effectLst/>
                        <a:latin typeface="Montserrat" panose="00000500000000000000"/>
                        <a:ea typeface="+mn-ea"/>
                        <a:cs typeface="+mn-cs"/>
                      </a:defRPr>
                    </a:pPr>
                    <a:fld id="{A70FA6D4-1C4D-41C2-9205-1CA2EDAAFC30}" type="CATEGORYNAME">
                      <a:rPr lang="en-US" sz="1600">
                        <a:solidFill>
                          <a:srgbClr val="404040"/>
                        </a:solidFill>
                      </a:rPr>
                      <a:pPr>
                        <a:defRPr sz="1600" b="0">
                          <a:effectLst/>
                          <a:latin typeface="Montserrat" panose="00000500000000000000"/>
                        </a:defRPr>
                      </a:pPr>
                      <a:t>[CATEGORY NAME]</a:t>
                    </a:fld>
                    <a:r>
                      <a:rPr lang="en-US" sz="1600" baseline="0">
                        <a:solidFill>
                          <a:srgbClr val="404040"/>
                        </a:solidFill>
                      </a:rPr>
                      <a:t>
</a:t>
                    </a:r>
                    <a:fld id="{A93E5BCA-AA35-4FCB-BED6-5ABC84E9D14A}" type="VALUE">
                      <a:rPr lang="en-US" sz="1600" baseline="0">
                        <a:solidFill>
                          <a:srgbClr val="404040"/>
                        </a:solidFill>
                      </a:rPr>
                      <a:pPr>
                        <a:defRPr sz="1600" b="0">
                          <a:effectLst/>
                          <a:latin typeface="Montserrat" panose="00000500000000000000"/>
                        </a:defRPr>
                      </a:pPr>
                      <a:t>[VALUE]</a:t>
                    </a:fld>
                    <a:r>
                      <a:rPr lang="en-US" sz="1600" baseline="0">
                        <a:solidFill>
                          <a:srgbClr val="404040"/>
                        </a:solidFill>
                      </a:rPr>
                      <a:t>
</a:t>
                    </a:r>
                    <a:fld id="{5E6A1211-EA40-4F3A-9EA8-0A78E2734039}" type="PERCENTAGE">
                      <a:rPr lang="en-US" sz="1600" baseline="0">
                        <a:solidFill>
                          <a:srgbClr val="404040"/>
                        </a:solidFill>
                      </a:rPr>
                      <a:pPr>
                        <a:defRPr sz="1600" b="0">
                          <a:effectLst/>
                          <a:latin typeface="Montserrat" panose="00000500000000000000"/>
                        </a:defRPr>
                      </a:pPr>
                      <a:t>[PERCENTAGE]</a:t>
                    </a:fld>
                    <a:endParaRPr lang="en-US" sz="1600" baseline="0">
                      <a:solidFill>
                        <a:srgbClr val="404040"/>
                      </a:solidFill>
                    </a:endParaRP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spc="0" baseline="0">
                      <a:solidFill>
                        <a:schemeClr val="accent1"/>
                      </a:solidFill>
                      <a:effectLst/>
                      <a:latin typeface="Montserrat" panose="00000500000000000000"/>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3524971177668208"/>
                      <c:h val="0.28224520663730596"/>
                    </c:manualLayout>
                  </c15:layout>
                  <c15:dlblFieldTable/>
                  <c15:showDataLabelsRange val="0"/>
                </c:ext>
                <c:ext xmlns:c16="http://schemas.microsoft.com/office/drawing/2014/chart" uri="{C3380CC4-5D6E-409C-BE32-E72D297353CC}">
                  <c16:uniqueId val="{00000000-3C7B-4A79-ACA0-82F08F212547}"/>
                </c:ext>
              </c:extLst>
            </c:dLbl>
            <c:dLbl>
              <c:idx val="1"/>
              <c:layout>
                <c:manualLayout>
                  <c:x val="-2.4673710657962634E-2"/>
                  <c:y val="-0.1974106081460151"/>
                </c:manualLayout>
              </c:layout>
              <c:tx>
                <c:rich>
                  <a:bodyPr rot="0" spcFirstLastPara="1" vertOverflow="ellipsis" vert="horz" wrap="square" lIns="38100" tIns="19050" rIns="38100" bIns="19050" anchor="ctr" anchorCtr="1">
                    <a:noAutofit/>
                  </a:bodyPr>
                  <a:lstStyle/>
                  <a:p>
                    <a:pPr>
                      <a:defRPr sz="1600" b="0" i="0" u="none" strike="noStrike" kern="1200" spc="0" baseline="0">
                        <a:solidFill>
                          <a:schemeClr val="accent1"/>
                        </a:solidFill>
                        <a:effectLst/>
                        <a:latin typeface="Montserrat" panose="00000500000000000000"/>
                        <a:ea typeface="+mn-ea"/>
                        <a:cs typeface="+mn-cs"/>
                      </a:defRPr>
                    </a:pPr>
                    <a:fld id="{551DEFA0-7B29-450B-BDCE-8AF5B0FD7142}" type="CATEGORYNAME">
                      <a:rPr lang="en-US" sz="1600" b="0">
                        <a:solidFill>
                          <a:srgbClr val="404040"/>
                        </a:solidFill>
                        <a:effectLst/>
                        <a:latin typeface="Montserrat" panose="00000500000000000000"/>
                      </a:rPr>
                      <a:pPr>
                        <a:defRPr sz="1600" b="0">
                          <a:solidFill>
                            <a:schemeClr val="accent1"/>
                          </a:solidFill>
                          <a:effectLst/>
                          <a:latin typeface="Montserrat" panose="00000500000000000000"/>
                        </a:defRPr>
                      </a:pPr>
                      <a:t>[CATEGORY NAME]</a:t>
                    </a:fld>
                    <a:r>
                      <a:rPr lang="en-US" sz="1600" b="0" baseline="0">
                        <a:effectLst/>
                        <a:latin typeface="Montserrat" panose="00000500000000000000"/>
                      </a:rPr>
                      <a:t>
</a:t>
                    </a:r>
                    <a:fld id="{67FBB723-2D77-40EC-A1E8-C88444FA8CD8}" type="VALUE">
                      <a:rPr lang="en-US" sz="1600" b="0" baseline="0">
                        <a:solidFill>
                          <a:srgbClr val="404040"/>
                        </a:solidFill>
                        <a:effectLst/>
                        <a:latin typeface="Montserrat" panose="00000500000000000000"/>
                      </a:rPr>
                      <a:pPr>
                        <a:defRPr sz="1600" b="0">
                          <a:solidFill>
                            <a:schemeClr val="accent1"/>
                          </a:solidFill>
                          <a:effectLst/>
                          <a:latin typeface="Montserrat" panose="00000500000000000000"/>
                        </a:defRPr>
                      </a:pPr>
                      <a:t>[VALUE]</a:t>
                    </a:fld>
                    <a:r>
                      <a:rPr lang="en-US" sz="1600" b="0" baseline="0">
                        <a:solidFill>
                          <a:srgbClr val="404040"/>
                        </a:solidFill>
                        <a:effectLst/>
                        <a:latin typeface="Montserrat" panose="00000500000000000000"/>
                      </a:rPr>
                      <a:t>
</a:t>
                    </a:r>
                    <a:fld id="{1392C1FC-1396-41E1-BFB3-B7A16FB8B3D2}" type="PERCENTAGE">
                      <a:rPr lang="en-US" sz="1600" b="0" baseline="0">
                        <a:solidFill>
                          <a:srgbClr val="404040"/>
                        </a:solidFill>
                        <a:effectLst/>
                        <a:latin typeface="Montserrat" panose="00000500000000000000"/>
                      </a:rPr>
                      <a:pPr>
                        <a:defRPr sz="1600" b="0">
                          <a:solidFill>
                            <a:schemeClr val="accent1"/>
                          </a:solidFill>
                          <a:effectLst/>
                          <a:latin typeface="Montserrat" panose="00000500000000000000"/>
                        </a:defRPr>
                      </a:pPr>
                      <a:t>[PERCENTAGE]</a:t>
                    </a:fld>
                    <a:endParaRPr lang="en-US" sz="1600" b="0" baseline="0">
                      <a:solidFill>
                        <a:srgbClr val="404040"/>
                      </a:solidFill>
                      <a:effectLst/>
                      <a:latin typeface="Montserrat" panose="00000500000000000000"/>
                    </a:endParaRP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spc="0" baseline="0">
                      <a:solidFill>
                        <a:schemeClr val="accent1"/>
                      </a:solidFill>
                      <a:effectLst/>
                      <a:latin typeface="Montserrat" panose="00000500000000000000"/>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9170143796128047"/>
                      <c:h val="0.23964491208140559"/>
                    </c:manualLayout>
                  </c15:layout>
                  <c15:dlblFieldTable/>
                  <c15:showDataLabelsRange val="0"/>
                </c:ext>
                <c:ext xmlns:c16="http://schemas.microsoft.com/office/drawing/2014/chart" uri="{C3380CC4-5D6E-409C-BE32-E72D297353CC}">
                  <c16:uniqueId val="{00000001-3C7B-4A79-ACA0-82F08F21254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effectLst/>
                    <a:latin typeface="+mn-lt"/>
                    <a:ea typeface="+mn-ea"/>
                    <a:cs typeface="+mn-cs"/>
                  </a:defRPr>
                </a:pPr>
                <a:endParaRPr lang="en-US"/>
              </a:p>
            </c:txPr>
            <c:dLblPos val="outEnd"/>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Sheet1!$A$2:$A$3</c:f>
              <c:strCache>
                <c:ptCount val="2"/>
                <c:pt idx="0">
                  <c:v>Student</c:v>
                </c:pt>
                <c:pt idx="1">
                  <c:v>Nonstudent</c:v>
                </c:pt>
              </c:strCache>
            </c:strRef>
          </c:cat>
          <c:val>
            <c:numRef>
              <c:f>Sheet1!$B$2:$B$3</c:f>
              <c:numCache>
                <c:formatCode>General</c:formatCode>
                <c:ptCount val="2"/>
                <c:pt idx="0">
                  <c:v>196</c:v>
                </c:pt>
                <c:pt idx="1">
                  <c:v>368</c:v>
                </c:pt>
              </c:numCache>
            </c:numRef>
          </c:val>
          <c:extLst>
            <c:ext xmlns:c16="http://schemas.microsoft.com/office/drawing/2014/chart" uri="{C3380CC4-5D6E-409C-BE32-E72D297353CC}">
              <c16:uniqueId val="{00000002-3C7B-4A79-ACA0-82F08F212547}"/>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45098039215685"/>
          <c:y val="9.5744680851063829E-2"/>
          <c:w val="0.74509803921568629"/>
          <c:h val="0.80851063829787229"/>
        </c:manualLayout>
      </c:layout>
      <c:pieChart>
        <c:varyColors val="1"/>
        <c:ser>
          <c:idx val="0"/>
          <c:order val="0"/>
          <c:tx>
            <c:strRef>
              <c:f>Sheet1!$B$1</c:f>
              <c:strCache>
                <c:ptCount val="1"/>
                <c:pt idx="0">
                  <c:v>Non Students</c:v>
                </c:pt>
              </c:strCache>
            </c:strRef>
          </c:tx>
          <c:spPr>
            <a:ln w="19050">
              <a:solidFill>
                <a:schemeClr val="bg1"/>
              </a:solidFill>
            </a:ln>
            <a:effectLst/>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01-A627-4586-B3E8-68AF2E464536}"/>
              </c:ext>
            </c:extLst>
          </c:dPt>
          <c:dPt>
            <c:idx val="1"/>
            <c:bubble3D val="0"/>
            <c:spPr>
              <a:solidFill>
                <a:schemeClr val="accent2"/>
              </a:solidFill>
              <a:ln w="19050">
                <a:solidFill>
                  <a:schemeClr val="bg1"/>
                </a:solidFill>
              </a:ln>
              <a:effectLst/>
            </c:spPr>
            <c:extLst>
              <c:ext xmlns:c16="http://schemas.microsoft.com/office/drawing/2014/chart" uri="{C3380CC4-5D6E-409C-BE32-E72D297353CC}">
                <c16:uniqueId val="{00000003-A627-4586-B3E8-68AF2E464536}"/>
              </c:ext>
            </c:extLst>
          </c:dPt>
          <c:dPt>
            <c:idx val="2"/>
            <c:bubble3D val="0"/>
            <c:spPr>
              <a:solidFill>
                <a:schemeClr val="accent3"/>
              </a:solidFill>
              <a:ln w="19050">
                <a:solidFill>
                  <a:schemeClr val="bg1"/>
                </a:solidFill>
              </a:ln>
              <a:effectLst/>
            </c:spPr>
            <c:extLst>
              <c:ext xmlns:c16="http://schemas.microsoft.com/office/drawing/2014/chart" uri="{C3380CC4-5D6E-409C-BE32-E72D297353CC}">
                <c16:uniqueId val="{00000005-A627-4586-B3E8-68AF2E464536}"/>
              </c:ext>
            </c:extLst>
          </c:dPt>
          <c:dPt>
            <c:idx val="3"/>
            <c:bubble3D val="0"/>
            <c:spPr>
              <a:solidFill>
                <a:schemeClr val="accent4"/>
              </a:solidFill>
              <a:ln w="19050">
                <a:solidFill>
                  <a:schemeClr val="bg1"/>
                </a:solidFill>
              </a:ln>
              <a:effectLst/>
            </c:spPr>
            <c:extLst>
              <c:ext xmlns:c16="http://schemas.microsoft.com/office/drawing/2014/chart" uri="{C3380CC4-5D6E-409C-BE32-E72D297353CC}">
                <c16:uniqueId val="{00000007-AE9B-41A4-8528-EAFAECE2D36A}"/>
              </c:ext>
            </c:extLst>
          </c:dPt>
          <c:dPt>
            <c:idx val="4"/>
            <c:bubble3D val="0"/>
            <c:spPr>
              <a:solidFill>
                <a:schemeClr val="accent5"/>
              </a:solidFill>
              <a:ln w="19050">
                <a:solidFill>
                  <a:schemeClr val="bg1"/>
                </a:solidFill>
              </a:ln>
              <a:effectLst/>
            </c:spPr>
            <c:extLst>
              <c:ext xmlns:c16="http://schemas.microsoft.com/office/drawing/2014/chart" uri="{C3380CC4-5D6E-409C-BE32-E72D297353CC}">
                <c16:uniqueId val="{00000009-AE9B-41A4-8528-EAFAECE2D36A}"/>
              </c:ext>
            </c:extLst>
          </c:dPt>
          <c:cat>
            <c:strRef>
              <c:f>Sheet1!$A$2:$A$6</c:f>
              <c:strCache>
                <c:ptCount val="5"/>
                <c:pt idx="0">
                  <c:v>Male</c:v>
                </c:pt>
                <c:pt idx="1">
                  <c:v>Female</c:v>
                </c:pt>
                <c:pt idx="2">
                  <c:v>Not Indicated</c:v>
                </c:pt>
                <c:pt idx="3">
                  <c:v>Prefer Not to Identify</c:v>
                </c:pt>
                <c:pt idx="4">
                  <c:v>Non-binary</c:v>
                </c:pt>
              </c:strCache>
            </c:strRef>
          </c:cat>
          <c:val>
            <c:numRef>
              <c:f>Sheet1!$B$2:$B$6</c:f>
              <c:numCache>
                <c:formatCode>General</c:formatCode>
                <c:ptCount val="5"/>
                <c:pt idx="0">
                  <c:v>300</c:v>
                </c:pt>
                <c:pt idx="1">
                  <c:v>46</c:v>
                </c:pt>
                <c:pt idx="2">
                  <c:v>13</c:v>
                </c:pt>
                <c:pt idx="3">
                  <c:v>8</c:v>
                </c:pt>
                <c:pt idx="4">
                  <c:v>1</c:v>
                </c:pt>
              </c:numCache>
            </c:numRef>
          </c:val>
          <c:extLst>
            <c:ext xmlns:c16="http://schemas.microsoft.com/office/drawing/2014/chart" uri="{C3380CC4-5D6E-409C-BE32-E72D297353CC}">
              <c16:uniqueId val="{00000006-A627-4586-B3E8-68AF2E464536}"/>
            </c:ext>
          </c:extLst>
        </c:ser>
        <c:dLbls>
          <c:dLblPos val="outEnd"/>
          <c:showLegendKey val="0"/>
          <c:showVal val="0"/>
          <c:showCatName val="0"/>
          <c:showSerName val="0"/>
          <c:showPercent val="0"/>
          <c:showBubbleSize val="0"/>
          <c:showLeaderLines val="0"/>
        </c:dLbls>
        <c:firstSliceAng val="65"/>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48857431396302"/>
          <c:y val="0.1133414707953798"/>
          <c:w val="0.74183006535947715"/>
          <c:h val="0.80496453900709219"/>
        </c:manualLayout>
      </c:layout>
      <c:pieChart>
        <c:varyColors val="1"/>
        <c:ser>
          <c:idx val="0"/>
          <c:order val="0"/>
          <c:tx>
            <c:strRef>
              <c:f>Sheet1!$B$1</c:f>
              <c:strCache>
                <c:ptCount val="1"/>
                <c:pt idx="0">
                  <c:v>Students</c:v>
                </c:pt>
              </c:strCache>
            </c:strRef>
          </c:tx>
          <c:spPr>
            <a:ln w="19050">
              <a:solidFill>
                <a:schemeClr val="bg1"/>
              </a:solidFill>
            </a:ln>
            <a:effectLst/>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01-6C71-4B35-AE22-35931DE8DC0D}"/>
              </c:ext>
            </c:extLst>
          </c:dPt>
          <c:dPt>
            <c:idx val="1"/>
            <c:bubble3D val="0"/>
            <c:spPr>
              <a:solidFill>
                <a:schemeClr val="accent2"/>
              </a:solidFill>
              <a:ln w="19050">
                <a:solidFill>
                  <a:schemeClr val="bg1"/>
                </a:solidFill>
              </a:ln>
              <a:effectLst/>
            </c:spPr>
            <c:extLst>
              <c:ext xmlns:c16="http://schemas.microsoft.com/office/drawing/2014/chart" uri="{C3380CC4-5D6E-409C-BE32-E72D297353CC}">
                <c16:uniqueId val="{00000003-6C71-4B35-AE22-35931DE8DC0D}"/>
              </c:ext>
            </c:extLst>
          </c:dPt>
          <c:dPt>
            <c:idx val="2"/>
            <c:bubble3D val="0"/>
            <c:spPr>
              <a:solidFill>
                <a:schemeClr val="accent3"/>
              </a:solidFill>
              <a:ln w="19050">
                <a:solidFill>
                  <a:schemeClr val="bg1"/>
                </a:solidFill>
              </a:ln>
              <a:effectLst/>
            </c:spPr>
            <c:extLst>
              <c:ext xmlns:c16="http://schemas.microsoft.com/office/drawing/2014/chart" uri="{C3380CC4-5D6E-409C-BE32-E72D297353CC}">
                <c16:uniqueId val="{00000005-6C71-4B35-AE22-35931DE8DC0D}"/>
              </c:ext>
            </c:extLst>
          </c:dPt>
          <c:dPt>
            <c:idx val="3"/>
            <c:bubble3D val="0"/>
            <c:spPr>
              <a:solidFill>
                <a:schemeClr val="accent4"/>
              </a:solidFill>
              <a:ln w="19050">
                <a:solidFill>
                  <a:schemeClr val="bg1"/>
                </a:solidFill>
              </a:ln>
              <a:effectLst/>
            </c:spPr>
            <c:extLst>
              <c:ext xmlns:c16="http://schemas.microsoft.com/office/drawing/2014/chart" uri="{C3380CC4-5D6E-409C-BE32-E72D297353CC}">
                <c16:uniqueId val="{00000007-5B5A-4106-AB7C-8C53FE493EB7}"/>
              </c:ext>
            </c:extLst>
          </c:dPt>
          <c:dPt>
            <c:idx val="4"/>
            <c:bubble3D val="0"/>
            <c:spPr>
              <a:solidFill>
                <a:schemeClr val="accent5"/>
              </a:solidFill>
              <a:ln w="19050">
                <a:solidFill>
                  <a:schemeClr val="bg1"/>
                </a:solidFill>
              </a:ln>
              <a:effectLst/>
            </c:spPr>
            <c:extLst>
              <c:ext xmlns:c16="http://schemas.microsoft.com/office/drawing/2014/chart" uri="{C3380CC4-5D6E-409C-BE32-E72D297353CC}">
                <c16:uniqueId val="{00000009-5B5A-4106-AB7C-8C53FE493EB7}"/>
              </c:ext>
            </c:extLst>
          </c:dPt>
          <c:cat>
            <c:strRef>
              <c:f>Sheet1!$A$2:$A$6</c:f>
              <c:strCache>
                <c:ptCount val="5"/>
                <c:pt idx="0">
                  <c:v>Male</c:v>
                </c:pt>
                <c:pt idx="1">
                  <c:v>Female</c:v>
                </c:pt>
                <c:pt idx="2">
                  <c:v>Not Indicated</c:v>
                </c:pt>
                <c:pt idx="3">
                  <c:v>Non Binary</c:v>
                </c:pt>
                <c:pt idx="4">
                  <c:v>Prefer Not to Identify</c:v>
                </c:pt>
              </c:strCache>
            </c:strRef>
          </c:cat>
          <c:val>
            <c:numRef>
              <c:f>Sheet1!$B$2:$B$6</c:f>
              <c:numCache>
                <c:formatCode>General</c:formatCode>
                <c:ptCount val="5"/>
                <c:pt idx="0">
                  <c:v>142</c:v>
                </c:pt>
                <c:pt idx="1">
                  <c:v>36</c:v>
                </c:pt>
                <c:pt idx="2">
                  <c:v>18</c:v>
                </c:pt>
                <c:pt idx="3">
                  <c:v>2</c:v>
                </c:pt>
                <c:pt idx="4">
                  <c:v>6</c:v>
                </c:pt>
              </c:numCache>
            </c:numRef>
          </c:val>
          <c:extLst>
            <c:ext xmlns:c16="http://schemas.microsoft.com/office/drawing/2014/chart" uri="{C3380CC4-5D6E-409C-BE32-E72D297353CC}">
              <c16:uniqueId val="{00000006-6C71-4B35-AE22-35931DE8DC0D}"/>
            </c:ext>
          </c:extLst>
        </c:ser>
        <c:dLbls>
          <c:dLblPos val="outEnd"/>
          <c:showLegendKey val="0"/>
          <c:showVal val="0"/>
          <c:showCatName val="0"/>
          <c:showSerName val="0"/>
          <c:showPercent val="0"/>
          <c:showBubbleSize val="0"/>
          <c:showLeaderLines val="0"/>
        </c:dLbls>
        <c:firstSliceAng val="14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19208853140246"/>
          <c:y val="1.0099362579677541E-2"/>
          <c:w val="0.58255451713395634"/>
          <c:h val="1"/>
        </c:manualLayout>
      </c:layout>
      <c:pieChart>
        <c:varyColors val="1"/>
        <c:ser>
          <c:idx val="0"/>
          <c:order val="0"/>
          <c:tx>
            <c:strRef>
              <c:f>Sheet1!$B$1</c:f>
              <c:strCache>
                <c:ptCount val="1"/>
                <c:pt idx="0">
                  <c:v>Number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0-CC55-42CE-86C5-758E5B2F231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55-42CE-86C5-758E5B2F231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CC55-42CE-86C5-758E5B2F231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CC55-42CE-86C5-758E5B2F231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8-6346-4BBF-A05D-72778A59C18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89A-4548-ACE2-5CEC18C7B78A}"/>
              </c:ext>
            </c:extLst>
          </c:dPt>
          <c:dLbls>
            <c:dLbl>
              <c:idx val="0"/>
              <c:layout>
                <c:manualLayout>
                  <c:x val="-0.14647631107266745"/>
                  <c:y val="-0.29422030579510894"/>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Arvo" panose="02000000000000000000"/>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1671863497244045"/>
                      <c:h val="0.14562179727534058"/>
                    </c:manualLayout>
                  </c15:layout>
                </c:ext>
                <c:ext xmlns:c16="http://schemas.microsoft.com/office/drawing/2014/chart" uri="{C3380CC4-5D6E-409C-BE32-E72D297353CC}">
                  <c16:uniqueId val="{00000000-CC55-42CE-86C5-758E5B2F2317}"/>
                </c:ext>
              </c:extLst>
            </c:dLbl>
            <c:dLbl>
              <c:idx val="1"/>
              <c:layout>
                <c:manualLayout>
                  <c:x val="-0.2948616771148227"/>
                  <c:y val="0"/>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C55-42CE-86C5-758E5B2F2317}"/>
                </c:ext>
              </c:extLst>
            </c:dLbl>
            <c:dLbl>
              <c:idx val="2"/>
              <c:layout>
                <c:manualLayout>
                  <c:x val="4.6432306451501038E-2"/>
                  <c:y val="6.0224555263925346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Arvo" panose="02000000000000000000"/>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1028847363785076"/>
                      <c:h val="0.15620380785735116"/>
                    </c:manualLayout>
                  </c15:layout>
                </c:ext>
                <c:ext xmlns:c16="http://schemas.microsoft.com/office/drawing/2014/chart" uri="{C3380CC4-5D6E-409C-BE32-E72D297353CC}">
                  <c16:uniqueId val="{00000002-CC55-42CE-86C5-758E5B2F2317}"/>
                </c:ext>
              </c:extLst>
            </c:dLbl>
            <c:dLbl>
              <c:idx val="3"/>
              <c:layout>
                <c:manualLayout>
                  <c:x val="5.2183932133058566E-2"/>
                  <c:y val="3.0478273549139692E-2"/>
                </c:manualLayout>
              </c:layout>
              <c:tx>
                <c:rich>
                  <a:bodyPr/>
                  <a:lstStyle/>
                  <a:p>
                    <a:fld id="{0A588323-C023-4CDE-8261-1AA5CD171F73}" type="CATEGORYNAME">
                      <a:rPr lang="en-US"/>
                      <a:pPr/>
                      <a:t>[CATEGORY NAME]</a:t>
                    </a:fld>
                    <a:r>
                      <a:rPr lang="en-US" baseline="0"/>
                      <a:t>
</a:t>
                    </a:r>
                    <a:fld id="{45F0BFCF-8807-446C-8E93-197EC7870B0C}" type="VALUE">
                      <a:rPr lang="en-US" baseline="0"/>
                      <a:pPr/>
                      <a:t>[VALUE]</a:t>
                    </a:fld>
                    <a:r>
                      <a:rPr lang="en-US" baseline="0"/>
                      <a:t>
6%</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C55-42CE-86C5-758E5B2F2317}"/>
                </c:ext>
              </c:extLst>
            </c:dLbl>
            <c:dLbl>
              <c:idx val="4"/>
              <c:delete val="1"/>
              <c:extLst>
                <c:ext xmlns:c15="http://schemas.microsoft.com/office/drawing/2012/chart" uri="{CE6537A1-D6FC-4f65-9D91-7224C49458BB}"/>
                <c:ext xmlns:c16="http://schemas.microsoft.com/office/drawing/2014/chart" uri="{C3380CC4-5D6E-409C-BE32-E72D297353CC}">
                  <c16:uniqueId val="{00000008-6346-4BBF-A05D-72778A59C180}"/>
                </c:ext>
              </c:extLst>
            </c:dLbl>
            <c:dLbl>
              <c:idx val="5"/>
              <c:delete val="1"/>
              <c:extLst>
                <c:ext xmlns:c15="http://schemas.microsoft.com/office/drawing/2012/chart" uri="{CE6537A1-D6FC-4f65-9D91-7224C49458BB}"/>
                <c:ext xmlns:c16="http://schemas.microsoft.com/office/drawing/2014/chart" uri="{C3380CC4-5D6E-409C-BE32-E72D297353CC}">
                  <c16:uniqueId val="{0000000B-589A-4548-ACE2-5CEC18C7B78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vo" panose="02000000000000000000"/>
                    <a:ea typeface="+mn-ea"/>
                    <a:cs typeface="+mn-cs"/>
                  </a:defRPr>
                </a:pPr>
                <a:endParaRPr lang="en-US"/>
              </a:p>
            </c:txPr>
            <c:dLblPos val="outEnd"/>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Sheet1!$A$2:$A$7</c:f>
              <c:strCache>
                <c:ptCount val="5"/>
                <c:pt idx="0">
                  <c:v>Academia</c:v>
                </c:pt>
                <c:pt idx="1">
                  <c:v>Laboratory</c:v>
                </c:pt>
                <c:pt idx="2">
                  <c:v>Industry</c:v>
                </c:pt>
                <c:pt idx="3">
                  <c:v>Government</c:v>
                </c:pt>
                <c:pt idx="4">
                  <c:v>Other</c:v>
                </c:pt>
              </c:strCache>
            </c:strRef>
          </c:cat>
          <c:val>
            <c:numRef>
              <c:f>Sheet1!$B$2:$B$7</c:f>
              <c:numCache>
                <c:formatCode>General</c:formatCode>
                <c:ptCount val="6"/>
                <c:pt idx="0">
                  <c:v>284</c:v>
                </c:pt>
                <c:pt idx="1">
                  <c:v>78</c:v>
                </c:pt>
                <c:pt idx="2">
                  <c:v>54</c:v>
                </c:pt>
                <c:pt idx="3">
                  <c:v>27</c:v>
                </c:pt>
                <c:pt idx="4">
                  <c:v>9</c:v>
                </c:pt>
              </c:numCache>
            </c:numRef>
          </c:val>
          <c:extLst>
            <c:ext xmlns:c16="http://schemas.microsoft.com/office/drawing/2014/chart" uri="{C3380CC4-5D6E-409C-BE32-E72D297353CC}">
              <c16:uniqueId val="{00000004-CC55-42CE-86C5-758E5B2F2317}"/>
            </c:ext>
          </c:extLst>
        </c:ser>
        <c:dLbls>
          <c:dLblPos val="outEnd"/>
          <c:showLegendKey val="0"/>
          <c:showVal val="0"/>
          <c:showCatName val="1"/>
          <c:showSerName val="0"/>
          <c:showPercent val="0"/>
          <c:showBubbleSize val="0"/>
          <c:showLeaderLines val="0"/>
        </c:dLbls>
        <c:firstSliceAng val="103"/>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15342316399745"/>
          <c:y val="7.9354769282085642E-3"/>
          <c:w val="0.58255451713395634"/>
          <c:h val="1"/>
        </c:manualLayout>
      </c:layout>
      <c:pieChart>
        <c:varyColors val="1"/>
        <c:ser>
          <c:idx val="0"/>
          <c:order val="0"/>
          <c:tx>
            <c:strRef>
              <c:f>Sheet1!$B$1</c:f>
              <c:strCache>
                <c:ptCount val="1"/>
                <c:pt idx="0">
                  <c:v>Number</c:v>
                </c:pt>
              </c:strCache>
            </c:strRef>
          </c:tx>
          <c:spPr>
            <a:ln>
              <a:solidFill>
                <a:schemeClr val="bg1"/>
              </a:solidFill>
            </a:ln>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00-CC55-42CE-86C5-758E5B2F2317}"/>
              </c:ext>
            </c:extLst>
          </c:dPt>
          <c:dPt>
            <c:idx val="2"/>
            <c:bubble3D val="0"/>
            <c:spPr>
              <a:solidFill>
                <a:schemeClr val="accent5"/>
              </a:solidFill>
              <a:ln w="19050">
                <a:solidFill>
                  <a:schemeClr val="bg1"/>
                </a:solidFill>
              </a:ln>
              <a:effectLst/>
            </c:spPr>
            <c:extLst>
              <c:ext xmlns:c16="http://schemas.microsoft.com/office/drawing/2014/chart" uri="{C3380CC4-5D6E-409C-BE32-E72D297353CC}">
                <c16:uniqueId val="{00000003-C105-47FA-8D03-1B1EFA5FD5D0}"/>
              </c:ext>
            </c:extLst>
          </c:dPt>
          <c:dPt>
            <c:idx val="3"/>
            <c:bubble3D val="0"/>
            <c:spPr>
              <a:solidFill>
                <a:schemeClr val="accent3"/>
              </a:solidFill>
              <a:ln>
                <a:solidFill>
                  <a:schemeClr val="bg1"/>
                </a:solidFill>
              </a:ln>
            </c:spPr>
            <c:extLst>
              <c:ext xmlns:c16="http://schemas.microsoft.com/office/drawing/2014/chart" uri="{C3380CC4-5D6E-409C-BE32-E72D297353CC}">
                <c16:uniqueId val="{00000005-C105-47FA-8D03-1B1EFA5FD5D0}"/>
              </c:ext>
            </c:extLst>
          </c:dPt>
          <c:dPt>
            <c:idx val="4"/>
            <c:bubble3D val="0"/>
            <c:spPr>
              <a:solidFill>
                <a:schemeClr val="accent4"/>
              </a:solidFill>
              <a:ln>
                <a:solidFill>
                  <a:schemeClr val="bg1"/>
                </a:solidFill>
              </a:ln>
            </c:spPr>
            <c:extLst>
              <c:ext xmlns:c16="http://schemas.microsoft.com/office/drawing/2014/chart" uri="{C3380CC4-5D6E-409C-BE32-E72D297353CC}">
                <c16:uniqueId val="{00000007-C105-47FA-8D03-1B1EFA5FD5D0}"/>
              </c:ext>
            </c:extLst>
          </c:dPt>
          <c:cat>
            <c:strRef>
              <c:f>Sheet1!$A$2:$A$9</c:f>
              <c:strCache>
                <c:ptCount val="8"/>
                <c:pt idx="0">
                  <c:v>Mathematics</c:v>
                </c:pt>
                <c:pt idx="1">
                  <c:v>Computer Science</c:v>
                </c:pt>
                <c:pt idx="2">
                  <c:v>Engineering</c:v>
                </c:pt>
                <c:pt idx="3">
                  <c:v>Other</c:v>
                </c:pt>
                <c:pt idx="4">
                  <c:v>Other  (Physcial Sciences)</c:v>
                </c:pt>
                <c:pt idx="5">
                  <c:v>Physics</c:v>
                </c:pt>
                <c:pt idx="6">
                  <c:v>Op Research</c:v>
                </c:pt>
                <c:pt idx="7">
                  <c:v>Statistics</c:v>
                </c:pt>
              </c:strCache>
            </c:strRef>
          </c:cat>
          <c:val>
            <c:numRef>
              <c:f>Sheet1!$B$2:$B$9</c:f>
              <c:numCache>
                <c:formatCode>General</c:formatCode>
                <c:ptCount val="8"/>
                <c:pt idx="0">
                  <c:v>31</c:v>
                </c:pt>
                <c:pt idx="1">
                  <c:v>51</c:v>
                </c:pt>
                <c:pt idx="2">
                  <c:v>36</c:v>
                </c:pt>
                <c:pt idx="3">
                  <c:v>8</c:v>
                </c:pt>
                <c:pt idx="4">
                  <c:v>10</c:v>
                </c:pt>
                <c:pt idx="5">
                  <c:v>8</c:v>
                </c:pt>
                <c:pt idx="6">
                  <c:v>1</c:v>
                </c:pt>
                <c:pt idx="7">
                  <c:v>3</c:v>
                </c:pt>
              </c:numCache>
            </c:numRef>
          </c:val>
          <c:extLst>
            <c:ext xmlns:c16="http://schemas.microsoft.com/office/drawing/2014/chart" uri="{C3380CC4-5D6E-409C-BE32-E72D297353CC}">
              <c16:uniqueId val="{00000004-CC55-42CE-86C5-758E5B2F2317}"/>
            </c:ext>
          </c:extLst>
        </c:ser>
        <c:dLbls>
          <c:dLblPos val="outEnd"/>
          <c:showLegendKey val="0"/>
          <c:showVal val="0"/>
          <c:showCatName val="0"/>
          <c:showSerName val="0"/>
          <c:showPercent val="0"/>
          <c:showBubbleSize val="0"/>
          <c:showLeaderLines val="0"/>
        </c:dLbls>
        <c:firstSliceAng val="103"/>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0.40008</cdr:x>
      <cdr:y>0.67355</cdr:y>
    </cdr:from>
    <cdr:to>
      <cdr:x>0.43852</cdr:x>
      <cdr:y>0.95183</cdr:y>
    </cdr:to>
    <cdr:sp macro="" textlink="">
      <cdr:nvSpPr>
        <cdr:cNvPr id="2" name="Rectangle 1"/>
        <cdr:cNvSpPr/>
      </cdr:nvSpPr>
      <cdr:spPr>
        <a:xfrm xmlns:a="http://schemas.openxmlformats.org/drawingml/2006/main">
          <a:off x="3862430" y="3572811"/>
          <a:ext cx="371107" cy="1476097"/>
        </a:xfrm>
        <a:prstGeom xmlns:a="http://schemas.openxmlformats.org/drawingml/2006/main" prst="rect">
          <a:avLst/>
        </a:prstGeom>
        <a:noFill xmlns:a="http://schemas.openxmlformats.org/drawingml/2006/main"/>
        <a:ln xmlns:a="http://schemas.openxmlformats.org/drawingml/2006/main" w="2857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b="1" dirty="0">
            <a:solidFill>
              <a:srgbClr val="FF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0.31703</cdr:x>
      <cdr:y>0</cdr:y>
    </cdr:from>
    <cdr:to>
      <cdr:x>0.91162</cdr:x>
      <cdr:y>0.21447</cdr:y>
    </cdr:to>
    <cdr:sp macro="" textlink="">
      <cdr:nvSpPr>
        <cdr:cNvPr id="2" name="TextBox 1"/>
        <cdr:cNvSpPr txBox="1"/>
      </cdr:nvSpPr>
      <cdr:spPr>
        <a:xfrm xmlns:a="http://schemas.openxmlformats.org/drawingml/2006/main">
          <a:off x="2970725" y="0"/>
          <a:ext cx="5571561" cy="10668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b="1" dirty="0">
            <a:solidFill>
              <a:srgbClr val="FF0000"/>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0.15952</cdr:x>
      <cdr:y>0.79029</cdr:y>
    </cdr:from>
    <cdr:to>
      <cdr:x>0.24343</cdr:x>
      <cdr:y>0.87816</cdr:y>
    </cdr:to>
    <cdr:cxnSp macro="">
      <cdr:nvCxnSpPr>
        <cdr:cNvPr id="3" name="Straight Arrow Connector 2">
          <a:extLst xmlns:a="http://schemas.openxmlformats.org/drawingml/2006/main">
            <a:ext uri="{FF2B5EF4-FFF2-40B4-BE49-F238E27FC236}">
              <a16:creationId xmlns:a16="http://schemas.microsoft.com/office/drawing/2014/main" id="{96442AD3-2B03-445C-B784-DF37523142DF}"/>
            </a:ext>
          </a:extLst>
        </cdr:cNvPr>
        <cdr:cNvCxnSpPr/>
      </cdr:nvCxnSpPr>
      <cdr:spPr>
        <a:xfrm xmlns:a="http://schemas.openxmlformats.org/drawingml/2006/main" flipV="1">
          <a:off x="804337" y="3805065"/>
          <a:ext cx="423073" cy="423091"/>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0.65815</cdr:x>
      <cdr:y>0.05297</cdr:y>
    </cdr:from>
    <cdr:to>
      <cdr:x>0.7654</cdr:x>
      <cdr:y>0.14412</cdr:y>
    </cdr:to>
    <cdr:cxnSp macro="">
      <cdr:nvCxnSpPr>
        <cdr:cNvPr id="5" name="Straight Arrow Connector 4">
          <a:extLst xmlns:a="http://schemas.openxmlformats.org/drawingml/2006/main">
            <a:ext uri="{FF2B5EF4-FFF2-40B4-BE49-F238E27FC236}">
              <a16:creationId xmlns:a16="http://schemas.microsoft.com/office/drawing/2014/main" id="{41E50340-E90B-474C-BE59-5B41A26BC5E1}"/>
            </a:ext>
          </a:extLst>
        </cdr:cNvPr>
        <cdr:cNvCxnSpPr/>
      </cdr:nvCxnSpPr>
      <cdr:spPr>
        <a:xfrm xmlns:a="http://schemas.openxmlformats.org/drawingml/2006/main" flipH="1">
          <a:off x="3318494" y="255038"/>
          <a:ext cx="540766" cy="438863"/>
        </a:xfrm>
        <a:prstGeom xmlns:a="http://schemas.openxmlformats.org/drawingml/2006/main" prst="straightConnector1">
          <a:avLst/>
        </a:prstGeom>
        <a:ln xmlns:a="http://schemas.openxmlformats.org/drawingml/2006/main">
          <a:solidFill>
            <a:srgbClr val="006CB4"/>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0.8025</cdr:x>
      <cdr:y>0.11604</cdr:y>
    </cdr:from>
    <cdr:to>
      <cdr:x>0.9009</cdr:x>
      <cdr:y>0.22926</cdr:y>
    </cdr:to>
    <cdr:cxnSp macro="">
      <cdr:nvCxnSpPr>
        <cdr:cNvPr id="3" name="Straight Arrow Connector 2">
          <a:extLst xmlns:a="http://schemas.openxmlformats.org/drawingml/2006/main">
            <a:ext uri="{FF2B5EF4-FFF2-40B4-BE49-F238E27FC236}">
              <a16:creationId xmlns:a16="http://schemas.microsoft.com/office/drawing/2014/main" id="{5F2771CC-3EBE-4EF9-B8D1-E1BB671BB05E}"/>
            </a:ext>
          </a:extLst>
        </cdr:cNvPr>
        <cdr:cNvCxnSpPr/>
      </cdr:nvCxnSpPr>
      <cdr:spPr>
        <a:xfrm xmlns:a="http://schemas.openxmlformats.org/drawingml/2006/main" flipH="1">
          <a:off x="4046343" y="558719"/>
          <a:ext cx="496103" cy="545122"/>
        </a:xfrm>
        <a:prstGeom xmlns:a="http://schemas.openxmlformats.org/drawingml/2006/main" prst="straightConnector1">
          <a:avLst/>
        </a:prstGeom>
        <a:ln xmlns:a="http://schemas.openxmlformats.org/drawingml/2006/main">
          <a:solidFill>
            <a:srgbClr val="006CB4"/>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0.88293</cdr:x>
      <cdr:y>0.60112</cdr:y>
    </cdr:from>
    <cdr:to>
      <cdr:x>0.99098</cdr:x>
      <cdr:y>0.61444</cdr:y>
    </cdr:to>
    <cdr:cxnSp macro="">
      <cdr:nvCxnSpPr>
        <cdr:cNvPr id="5" name="Straight Arrow Connector 4">
          <a:extLst xmlns:a="http://schemas.openxmlformats.org/drawingml/2006/main">
            <a:ext uri="{FF2B5EF4-FFF2-40B4-BE49-F238E27FC236}">
              <a16:creationId xmlns:a16="http://schemas.microsoft.com/office/drawing/2014/main" id="{0C7E719F-3EFA-4D80-943E-B707CE88CE67}"/>
            </a:ext>
          </a:extLst>
        </cdr:cNvPr>
        <cdr:cNvCxnSpPr/>
      </cdr:nvCxnSpPr>
      <cdr:spPr>
        <a:xfrm xmlns:a="http://schemas.openxmlformats.org/drawingml/2006/main" flipH="1">
          <a:off x="4451885" y="2894272"/>
          <a:ext cx="544804" cy="64132"/>
        </a:xfrm>
        <a:prstGeom xmlns:a="http://schemas.openxmlformats.org/drawingml/2006/main" prst="straightConnector1">
          <a:avLst/>
        </a:prstGeom>
        <a:ln xmlns:a="http://schemas.openxmlformats.org/drawingml/2006/main">
          <a:solidFill>
            <a:srgbClr val="E16C2A"/>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0.79331</cdr:x>
      <cdr:y>0</cdr:y>
    </cdr:from>
    <cdr:to>
      <cdr:x>0.98957</cdr:x>
      <cdr:y>0.22034</cdr:y>
    </cdr:to>
    <cdr:sp macro="" textlink="">
      <cdr:nvSpPr>
        <cdr:cNvPr id="2" name="TextBox 1"/>
        <cdr:cNvSpPr txBox="1"/>
      </cdr:nvSpPr>
      <cdr:spPr>
        <a:xfrm xmlns:a="http://schemas.openxmlformats.org/drawingml/2006/main">
          <a:off x="6405298" y="-1225434"/>
          <a:ext cx="1584633" cy="10577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0.83178</cdr:x>
      <cdr:y>0.28814</cdr:y>
    </cdr:from>
    <cdr:to>
      <cdr:x>1</cdr:x>
      <cdr:y>0.35593</cdr:y>
    </cdr:to>
    <cdr:sp macro="" textlink="">
      <cdr:nvSpPr>
        <cdr:cNvPr id="3" name="TextBox 2"/>
        <cdr:cNvSpPr txBox="1"/>
      </cdr:nvSpPr>
      <cdr:spPr>
        <a:xfrm xmlns:a="http://schemas.openxmlformats.org/drawingml/2006/main">
          <a:off x="6854825" y="1295400"/>
          <a:ext cx="13716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0.15199</cdr:x>
      <cdr:y>0.63362</cdr:y>
    </cdr:from>
    <cdr:to>
      <cdr:x>0.22749</cdr:x>
      <cdr:y>0.63362</cdr:y>
    </cdr:to>
    <cdr:cxnSp macro="">
      <cdr:nvCxnSpPr>
        <cdr:cNvPr id="5" name="Straight Arrow Connector 4">
          <a:extLst xmlns:a="http://schemas.openxmlformats.org/drawingml/2006/main">
            <a:ext uri="{FF2B5EF4-FFF2-40B4-BE49-F238E27FC236}">
              <a16:creationId xmlns:a16="http://schemas.microsoft.com/office/drawing/2014/main" id="{03150C42-DD91-42FC-B956-041DF80F5CAE}"/>
            </a:ext>
          </a:extLst>
        </cdr:cNvPr>
        <cdr:cNvCxnSpPr/>
      </cdr:nvCxnSpPr>
      <cdr:spPr>
        <a:xfrm xmlns:a="http://schemas.openxmlformats.org/drawingml/2006/main">
          <a:off x="1227182" y="3041756"/>
          <a:ext cx="609607"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0.28583</cdr:x>
      <cdr:y>0.03141</cdr:y>
    </cdr:from>
    <cdr:to>
      <cdr:x>0.37506</cdr:x>
      <cdr:y>0.05257</cdr:y>
    </cdr:to>
    <cdr:cxnSp macro="">
      <cdr:nvCxnSpPr>
        <cdr:cNvPr id="8" name="Straight Arrow Connector 7">
          <a:extLst xmlns:a="http://schemas.openxmlformats.org/drawingml/2006/main">
            <a:ext uri="{FF2B5EF4-FFF2-40B4-BE49-F238E27FC236}">
              <a16:creationId xmlns:a16="http://schemas.microsoft.com/office/drawing/2014/main" id="{B60F594C-5CD9-42D4-9656-083A0B8C7FE3}"/>
            </a:ext>
          </a:extLst>
        </cdr:cNvPr>
        <cdr:cNvCxnSpPr/>
      </cdr:nvCxnSpPr>
      <cdr:spPr>
        <a:xfrm xmlns:a="http://schemas.openxmlformats.org/drawingml/2006/main">
          <a:off x="2307837" y="150784"/>
          <a:ext cx="720436" cy="101600"/>
        </a:xfrm>
        <a:prstGeom xmlns:a="http://schemas.openxmlformats.org/drawingml/2006/main" prst="straightConnector1">
          <a:avLst/>
        </a:prstGeom>
        <a:ln xmlns:a="http://schemas.openxmlformats.org/drawingml/2006/main">
          <a:solidFill>
            <a:srgbClr val="006CB4"/>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0.76595</cdr:x>
      <cdr:y>0.18926</cdr:y>
    </cdr:from>
    <cdr:to>
      <cdr:x>0.8332</cdr:x>
      <cdr:y>0.2392</cdr:y>
    </cdr:to>
    <cdr:cxnSp macro="">
      <cdr:nvCxnSpPr>
        <cdr:cNvPr id="10" name="Straight Arrow Connector 9">
          <a:extLst xmlns:a="http://schemas.openxmlformats.org/drawingml/2006/main">
            <a:ext uri="{FF2B5EF4-FFF2-40B4-BE49-F238E27FC236}">
              <a16:creationId xmlns:a16="http://schemas.microsoft.com/office/drawing/2014/main" id="{061E0D61-E0FC-4AC4-8D3B-3284C834F2A8}"/>
            </a:ext>
          </a:extLst>
        </cdr:cNvPr>
        <cdr:cNvCxnSpPr/>
      </cdr:nvCxnSpPr>
      <cdr:spPr>
        <a:xfrm xmlns:a="http://schemas.openxmlformats.org/drawingml/2006/main" flipH="1">
          <a:off x="6184365" y="908546"/>
          <a:ext cx="543032" cy="239765"/>
        </a:xfrm>
        <a:prstGeom xmlns:a="http://schemas.openxmlformats.org/drawingml/2006/main" prst="straightConnector1">
          <a:avLst/>
        </a:prstGeom>
        <a:ln xmlns:a="http://schemas.openxmlformats.org/drawingml/2006/main">
          <a:solidFill>
            <a:srgbClr val="E16C2A"/>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0.81548</cdr:x>
      <cdr:y>0.48547</cdr:y>
    </cdr:from>
    <cdr:to>
      <cdr:x>0.88754</cdr:x>
      <cdr:y>0.48547</cdr:y>
    </cdr:to>
    <cdr:cxnSp macro="">
      <cdr:nvCxnSpPr>
        <cdr:cNvPr id="12" name="Straight Arrow Connector 11">
          <a:extLst xmlns:a="http://schemas.openxmlformats.org/drawingml/2006/main">
            <a:ext uri="{FF2B5EF4-FFF2-40B4-BE49-F238E27FC236}">
              <a16:creationId xmlns:a16="http://schemas.microsoft.com/office/drawing/2014/main" id="{170AFEEA-36ED-4F7E-9F94-DC8DD7D83D1D}"/>
            </a:ext>
          </a:extLst>
        </cdr:cNvPr>
        <cdr:cNvCxnSpPr/>
      </cdr:nvCxnSpPr>
      <cdr:spPr>
        <a:xfrm xmlns:a="http://schemas.openxmlformats.org/drawingml/2006/main" flipH="1">
          <a:off x="6584273" y="2330566"/>
          <a:ext cx="581891" cy="0"/>
        </a:xfrm>
        <a:prstGeom xmlns:a="http://schemas.openxmlformats.org/drawingml/2006/main" prst="straightConnector1">
          <a:avLst/>
        </a:prstGeom>
        <a:ln xmlns:a="http://schemas.openxmlformats.org/drawingml/2006/main">
          <a:solidFill>
            <a:srgbClr val="98C11D"/>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0.80802</cdr:x>
      <cdr:y>0.60103</cdr:y>
    </cdr:from>
    <cdr:to>
      <cdr:x>0.8578</cdr:x>
      <cdr:y>0.60103</cdr:y>
    </cdr:to>
    <cdr:cxnSp macro="">
      <cdr:nvCxnSpPr>
        <cdr:cNvPr id="13" name="Straight Arrow Connector 12">
          <a:extLst xmlns:a="http://schemas.openxmlformats.org/drawingml/2006/main">
            <a:ext uri="{FF2B5EF4-FFF2-40B4-BE49-F238E27FC236}">
              <a16:creationId xmlns:a16="http://schemas.microsoft.com/office/drawing/2014/main" id="{14A2CBAB-29AC-4CC0-B535-AD6CFC8C6005}"/>
            </a:ext>
          </a:extLst>
        </cdr:cNvPr>
        <cdr:cNvCxnSpPr/>
      </cdr:nvCxnSpPr>
      <cdr:spPr>
        <a:xfrm xmlns:a="http://schemas.openxmlformats.org/drawingml/2006/main" flipH="1">
          <a:off x="6524077" y="2885305"/>
          <a:ext cx="401941" cy="1"/>
        </a:xfrm>
        <a:prstGeom xmlns:a="http://schemas.openxmlformats.org/drawingml/2006/main" prst="straightConnector1">
          <a:avLst/>
        </a:prstGeom>
        <a:ln xmlns:a="http://schemas.openxmlformats.org/drawingml/2006/main">
          <a:solidFill>
            <a:schemeClr val="accent5"/>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0.794</cdr:x>
      <cdr:y>0.13559</cdr:y>
    </cdr:from>
    <cdr:to>
      <cdr:x>0.99026</cdr:x>
      <cdr:y>0.35593</cdr:y>
    </cdr:to>
    <cdr:sp macro="" textlink="">
      <cdr:nvSpPr>
        <cdr:cNvPr id="2" name="TextBox 1"/>
        <cdr:cNvSpPr txBox="1"/>
      </cdr:nvSpPr>
      <cdr:spPr>
        <a:xfrm xmlns:a="http://schemas.openxmlformats.org/drawingml/2006/main">
          <a:off x="6473825" y="609600"/>
          <a:ext cx="1600200" cy="990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0.83178</cdr:x>
      <cdr:y>0.28814</cdr:y>
    </cdr:from>
    <cdr:to>
      <cdr:x>1</cdr:x>
      <cdr:y>0.35593</cdr:y>
    </cdr:to>
    <cdr:sp macro="" textlink="">
      <cdr:nvSpPr>
        <cdr:cNvPr id="3" name="TextBox 2"/>
        <cdr:cNvSpPr txBox="1"/>
      </cdr:nvSpPr>
      <cdr:spPr>
        <a:xfrm xmlns:a="http://schemas.openxmlformats.org/drawingml/2006/main">
          <a:off x="6548894" y="1344137"/>
          <a:ext cx="1324455" cy="3162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0.71789</cdr:x>
      <cdr:y>0.881</cdr:y>
    </cdr:from>
    <cdr:to>
      <cdr:x>0.79766</cdr:x>
      <cdr:y>0.881</cdr:y>
    </cdr:to>
    <cdr:cxnSp macro="">
      <cdr:nvCxnSpPr>
        <cdr:cNvPr id="5" name="Straight Arrow Connector 4">
          <a:extLst xmlns:a="http://schemas.openxmlformats.org/drawingml/2006/main">
            <a:ext uri="{FF2B5EF4-FFF2-40B4-BE49-F238E27FC236}">
              <a16:creationId xmlns:a16="http://schemas.microsoft.com/office/drawing/2014/main" id="{A261AA1A-F663-4A0C-875B-C7B27EDD383D}"/>
            </a:ext>
          </a:extLst>
        </cdr:cNvPr>
        <cdr:cNvCxnSpPr/>
      </cdr:nvCxnSpPr>
      <cdr:spPr>
        <a:xfrm xmlns:a="http://schemas.openxmlformats.org/drawingml/2006/main" flipH="1">
          <a:off x="5652192" y="4109744"/>
          <a:ext cx="628072"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0.1262</cdr:x>
      <cdr:y>0.66412</cdr:y>
    </cdr:from>
    <cdr:to>
      <cdr:x>0.20853</cdr:x>
      <cdr:y>0.66412</cdr:y>
    </cdr:to>
    <cdr:cxnSp macro="">
      <cdr:nvCxnSpPr>
        <cdr:cNvPr id="8" name="Straight Arrow Connector 7">
          <a:extLst xmlns:a="http://schemas.openxmlformats.org/drawingml/2006/main">
            <a:ext uri="{FF2B5EF4-FFF2-40B4-BE49-F238E27FC236}">
              <a16:creationId xmlns:a16="http://schemas.microsoft.com/office/drawing/2014/main" id="{09B7C2EB-B7F3-4161-8CE5-BD5333D63145}"/>
            </a:ext>
          </a:extLst>
        </cdr:cNvPr>
        <cdr:cNvCxnSpPr/>
      </cdr:nvCxnSpPr>
      <cdr:spPr>
        <a:xfrm xmlns:a="http://schemas.openxmlformats.org/drawingml/2006/main">
          <a:off x="993644" y="3098058"/>
          <a:ext cx="648191" cy="0"/>
        </a:xfrm>
        <a:prstGeom xmlns:a="http://schemas.openxmlformats.org/drawingml/2006/main" prst="straightConnector1">
          <a:avLst/>
        </a:prstGeom>
        <a:ln xmlns:a="http://schemas.openxmlformats.org/drawingml/2006/main">
          <a:solidFill>
            <a:srgbClr val="006CB4"/>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0.79766</cdr:x>
      <cdr:y>0.31351</cdr:y>
    </cdr:from>
    <cdr:to>
      <cdr:x>0.92084</cdr:x>
      <cdr:y>0.31351</cdr:y>
    </cdr:to>
    <cdr:cxnSp macro="">
      <cdr:nvCxnSpPr>
        <cdr:cNvPr id="12" name="Straight Arrow Connector 11">
          <a:extLst xmlns:a="http://schemas.openxmlformats.org/drawingml/2006/main">
            <a:ext uri="{FF2B5EF4-FFF2-40B4-BE49-F238E27FC236}">
              <a16:creationId xmlns:a16="http://schemas.microsoft.com/office/drawing/2014/main" id="{DE5644BC-8D7A-4A4F-869E-AA784194B5B3}"/>
            </a:ext>
          </a:extLst>
        </cdr:cNvPr>
        <cdr:cNvCxnSpPr/>
      </cdr:nvCxnSpPr>
      <cdr:spPr>
        <a:xfrm xmlns:a="http://schemas.openxmlformats.org/drawingml/2006/main" flipH="1">
          <a:off x="6280264" y="1462504"/>
          <a:ext cx="969818" cy="0"/>
        </a:xfrm>
        <a:prstGeom xmlns:a="http://schemas.openxmlformats.org/drawingml/2006/main" prst="straightConnector1">
          <a:avLst/>
        </a:prstGeom>
        <a:ln xmlns:a="http://schemas.openxmlformats.org/drawingml/2006/main">
          <a:solidFill>
            <a:srgbClr val="98C11D"/>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0.2463</cdr:x>
      <cdr:y>0.08241</cdr:y>
    </cdr:from>
    <cdr:to>
      <cdr:x>0.32724</cdr:x>
      <cdr:y>0.08241</cdr:y>
    </cdr:to>
    <cdr:cxnSp macro="">
      <cdr:nvCxnSpPr>
        <cdr:cNvPr id="15" name="Straight Arrow Connector 14">
          <a:extLst xmlns:a="http://schemas.openxmlformats.org/drawingml/2006/main">
            <a:ext uri="{FF2B5EF4-FFF2-40B4-BE49-F238E27FC236}">
              <a16:creationId xmlns:a16="http://schemas.microsoft.com/office/drawing/2014/main" id="{EF2BE2D4-1F50-4123-AF74-732BE5CB85D0}"/>
            </a:ext>
          </a:extLst>
        </cdr:cNvPr>
        <cdr:cNvCxnSpPr/>
      </cdr:nvCxnSpPr>
      <cdr:spPr>
        <a:xfrm xmlns:a="http://schemas.openxmlformats.org/drawingml/2006/main">
          <a:off x="1939173" y="384431"/>
          <a:ext cx="637310"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0.73209</cdr:x>
      <cdr:y>0.15551</cdr:y>
    </cdr:from>
    <cdr:to>
      <cdr:x>0.81582</cdr:x>
      <cdr:y>0.15551</cdr:y>
    </cdr:to>
    <cdr:cxnSp macro="">
      <cdr:nvCxnSpPr>
        <cdr:cNvPr id="4" name="Straight Arrow Connector 3">
          <a:extLst xmlns:a="http://schemas.openxmlformats.org/drawingml/2006/main">
            <a:ext uri="{FF2B5EF4-FFF2-40B4-BE49-F238E27FC236}">
              <a16:creationId xmlns:a16="http://schemas.microsoft.com/office/drawing/2014/main" id="{D389F7F8-F6DF-4A8E-B47F-7204B40970B7}"/>
            </a:ext>
          </a:extLst>
        </cdr:cNvPr>
        <cdr:cNvCxnSpPr/>
      </cdr:nvCxnSpPr>
      <cdr:spPr>
        <a:xfrm xmlns:a="http://schemas.openxmlformats.org/drawingml/2006/main" flipH="1">
          <a:off x="5763975" y="725454"/>
          <a:ext cx="659280"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0A4EC-7D9D-4423-9FA5-C80E242389EB}" type="datetimeFigureOut">
              <a:rPr lang="en-US" smtClean="0"/>
              <a:t>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C005E-0630-4ECE-8E76-A426E7C5B4DE}" type="slidenum">
              <a:rPr lang="en-US" smtClean="0"/>
              <a:t>‹#›</a:t>
            </a:fld>
            <a:endParaRPr lang="en-US"/>
          </a:p>
        </p:txBody>
      </p:sp>
    </p:spTree>
    <p:extLst>
      <p:ext uri="{BB962C8B-B14F-4D97-AF65-F5344CB8AC3E}">
        <p14:creationId xmlns:p14="http://schemas.microsoft.com/office/powerpoint/2010/main" val="2918397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FD3F4-F1C3-472E-BCEE-8BB48D8D3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115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FD3F4-F1C3-472E-BCEE-8BB48D8D3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477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FD3F4-F1C3-472E-BCEE-8BB48D8D3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28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SIAG/SC track at SIAM AM25 in Montreal</a:t>
            </a:r>
          </a:p>
        </p:txBody>
      </p:sp>
      <p:sp>
        <p:nvSpPr>
          <p:cNvPr id="4" name="Slide Number Placeholder 3"/>
          <p:cNvSpPr>
            <a:spLocks noGrp="1"/>
          </p:cNvSpPr>
          <p:nvPr>
            <p:ph type="sldNum" sz="quarter" idx="5"/>
          </p:nvPr>
        </p:nvSpPr>
        <p:spPr/>
        <p:txBody>
          <a:bodyPr/>
          <a:lstStyle/>
          <a:p>
            <a:fld id="{F2EC005E-0630-4ECE-8E76-A426E7C5B4DE}" type="slidenum">
              <a:rPr lang="en-US" smtClean="0"/>
              <a:t>17</a:t>
            </a:fld>
            <a:endParaRPr lang="en-US"/>
          </a:p>
        </p:txBody>
      </p:sp>
    </p:spTree>
    <p:extLst>
      <p:ext uri="{BB962C8B-B14F-4D97-AF65-F5344CB8AC3E}">
        <p14:creationId xmlns:p14="http://schemas.microsoft.com/office/powerpoint/2010/main" val="4137100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FD3F4-F1C3-472E-BCEE-8BB48D8D3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912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FD3F4-F1C3-472E-BCEE-8BB48D8D3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209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Table cannot be updated in</a:t>
            </a:r>
            <a:r>
              <a:rPr lang="en-US" baseline="0"/>
              <a:t> PP with formulas – has to be manually updated</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FD3F4-F1C3-472E-BCEE-8BB48D8D3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935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FD3F4-F1C3-472E-BCEE-8BB48D8D3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752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FD3F4-F1C3-472E-BCEE-8BB48D8D3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657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FD3F4-F1C3-472E-BCEE-8BB48D8D3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52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FD3F4-F1C3-472E-BCEE-8BB48D8D3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244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FD3F4-F1C3-472E-BCEE-8BB48D8D3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444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FD3F4-F1C3-472E-BCEE-8BB48D8D3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66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FD3F4-F1C3-472E-BCEE-8BB48D8D3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038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FD3F4-F1C3-472E-BCEE-8BB48D8D3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466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FD3F4-F1C3-472E-BCEE-8BB48D8D3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608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FD3F4-F1C3-472E-BCEE-8BB48D8D3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7444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latin typeface="Arvo" panose="02000000000000000000" pitchFamily="2" charset="0"/>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ontserrat" panose="00000500000000000000" pitchFamily="2"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SIAG/CST New Officer Orientation</a:t>
            </a:r>
          </a:p>
        </p:txBody>
      </p:sp>
      <p:sp>
        <p:nvSpPr>
          <p:cNvPr id="6" name="Slide Number Placeholder 5"/>
          <p:cNvSpPr>
            <a:spLocks noGrp="1"/>
          </p:cNvSpPr>
          <p:nvPr>
            <p:ph type="sldNum" sz="quarter" idx="12"/>
          </p:nvPr>
        </p:nvSpPr>
        <p:spPr/>
        <p:txBody>
          <a:bodyPr/>
          <a:lstStyle/>
          <a:p>
            <a:fld id="{AF9EA071-A051-49EB-ADCF-3A0BA3D0658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46520"/>
            <a:ext cx="2309165" cy="365760"/>
          </a:xfrm>
          <a:prstGeom prst="rect">
            <a:avLst/>
          </a:prstGeom>
        </p:spPr>
      </p:pic>
    </p:spTree>
    <p:extLst>
      <p:ext uri="{BB962C8B-B14F-4D97-AF65-F5344CB8AC3E}">
        <p14:creationId xmlns:p14="http://schemas.microsoft.com/office/powerpoint/2010/main" val="347838251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SIAG/CST New Officer Orientation</a:t>
            </a:r>
          </a:p>
        </p:txBody>
      </p:sp>
      <p:sp>
        <p:nvSpPr>
          <p:cNvPr id="6" name="Slide Number Placeholder 5"/>
          <p:cNvSpPr>
            <a:spLocks noGrp="1"/>
          </p:cNvSpPr>
          <p:nvPr>
            <p:ph type="sldNum" sz="quarter" idx="12"/>
          </p:nvPr>
        </p:nvSpPr>
        <p:spPr/>
        <p:txBody>
          <a:bodyPr/>
          <a:lstStyle/>
          <a:p>
            <a:fld id="{AF9EA071-A051-49EB-ADCF-3A0BA3D0658A}" type="slidenum">
              <a:rPr lang="en-US" smtClean="0"/>
              <a:t>‹#›</a:t>
            </a:fld>
            <a:endParaRPr lang="en-US"/>
          </a:p>
        </p:txBody>
      </p:sp>
    </p:spTree>
    <p:extLst>
      <p:ext uri="{BB962C8B-B14F-4D97-AF65-F5344CB8AC3E}">
        <p14:creationId xmlns:p14="http://schemas.microsoft.com/office/powerpoint/2010/main" val="182265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SIAG/CST New Officer Orientation</a:t>
            </a:r>
          </a:p>
        </p:txBody>
      </p:sp>
      <p:sp>
        <p:nvSpPr>
          <p:cNvPr id="6" name="Slide Number Placeholder 5"/>
          <p:cNvSpPr>
            <a:spLocks noGrp="1"/>
          </p:cNvSpPr>
          <p:nvPr>
            <p:ph type="sldNum" sz="quarter" idx="12"/>
          </p:nvPr>
        </p:nvSpPr>
        <p:spPr/>
        <p:txBody>
          <a:bodyPr/>
          <a:lstStyle/>
          <a:p>
            <a:fld id="{AF9EA071-A051-49EB-ADCF-3A0BA3D0658A}"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46520"/>
            <a:ext cx="2309165" cy="365760"/>
          </a:xfrm>
          <a:prstGeom prst="rect">
            <a:avLst/>
          </a:prstGeom>
        </p:spPr>
      </p:pic>
    </p:spTree>
    <p:extLst>
      <p:ext uri="{BB962C8B-B14F-4D97-AF65-F5344CB8AC3E}">
        <p14:creationId xmlns:p14="http://schemas.microsoft.com/office/powerpoint/2010/main" val="273521635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atin typeface="Arvo" panose="020000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ontserrat" panose="00000500000000000000" pitchFamily="2" charset="0"/>
              </a:defRPr>
            </a:lvl1pPr>
            <a:lvl2pPr>
              <a:defRPr>
                <a:latin typeface="Montserrat" panose="00000500000000000000" pitchFamily="2" charset="0"/>
              </a:defRPr>
            </a:lvl2pPr>
            <a:lvl3pPr>
              <a:defRPr>
                <a:latin typeface="Montserrat" panose="00000500000000000000" pitchFamily="2" charset="0"/>
              </a:defRPr>
            </a:lvl3pPr>
            <a:lvl4pPr>
              <a:defRPr>
                <a:latin typeface="Montserrat" panose="00000500000000000000" pitchFamily="2" charset="0"/>
              </a:defRPr>
            </a:lvl4pPr>
            <a:lvl5pPr>
              <a:defRPr>
                <a:latin typeface="Montserrat"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SIAG/CST New Officer Orientation</a:t>
            </a:r>
          </a:p>
        </p:txBody>
      </p:sp>
      <p:sp>
        <p:nvSpPr>
          <p:cNvPr id="6" name="Slide Number Placeholder 5"/>
          <p:cNvSpPr>
            <a:spLocks noGrp="1"/>
          </p:cNvSpPr>
          <p:nvPr>
            <p:ph type="sldNum" sz="quarter" idx="12"/>
          </p:nvPr>
        </p:nvSpPr>
        <p:spPr/>
        <p:txBody>
          <a:bodyPr/>
          <a:lstStyle/>
          <a:p>
            <a:fld id="{AF9EA071-A051-49EB-ADCF-3A0BA3D0658A}" type="slidenum">
              <a:rPr lang="en-US" smtClean="0"/>
              <a:t>‹#›</a:t>
            </a:fld>
            <a:endParaRPr lang="en-US"/>
          </a:p>
        </p:txBody>
      </p:sp>
    </p:spTree>
    <p:extLst>
      <p:ext uri="{BB962C8B-B14F-4D97-AF65-F5344CB8AC3E}">
        <p14:creationId xmlns:p14="http://schemas.microsoft.com/office/powerpoint/2010/main" val="59988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latin typeface="Arvo" panose="02000000000000000000" pitchFamily="2" charset="0"/>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ontserrat" panose="000005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latin typeface="Montserrat" panose="00000500000000000000" pitchFamily="2" charset="0"/>
              </a:defRPr>
            </a:lvl1pPr>
          </a:lstStyle>
          <a:p>
            <a:r>
              <a:rPr lang="en-US"/>
              <a:t>SIAG/CST New Officer Orientation</a:t>
            </a:r>
          </a:p>
        </p:txBody>
      </p:sp>
      <p:sp>
        <p:nvSpPr>
          <p:cNvPr id="6" name="Slide Number Placeholder 5"/>
          <p:cNvSpPr>
            <a:spLocks noGrp="1"/>
          </p:cNvSpPr>
          <p:nvPr>
            <p:ph type="sldNum" sz="quarter" idx="12"/>
          </p:nvPr>
        </p:nvSpPr>
        <p:spPr/>
        <p:txBody>
          <a:bodyPr/>
          <a:lstStyle>
            <a:lvl1pPr>
              <a:defRPr>
                <a:latin typeface="Montserrat" panose="00000500000000000000" pitchFamily="2" charset="0"/>
              </a:defRPr>
            </a:lvl1pPr>
          </a:lstStyle>
          <a:p>
            <a:fld id="{AF9EA071-A051-49EB-ADCF-3A0BA3D0658A}"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46520"/>
            <a:ext cx="2309165" cy="365760"/>
          </a:xfrm>
          <a:prstGeom prst="rect">
            <a:avLst/>
          </a:prstGeom>
        </p:spPr>
      </p:pic>
    </p:spTree>
    <p:extLst>
      <p:ext uri="{BB962C8B-B14F-4D97-AF65-F5344CB8AC3E}">
        <p14:creationId xmlns:p14="http://schemas.microsoft.com/office/powerpoint/2010/main" val="211975490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a:latin typeface="Arvo" panose="02000000000000000000" pitchFamily="2" charset="0"/>
              </a:defRPr>
            </a:lvl1p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lvl1pPr>
              <a:defRPr>
                <a:latin typeface="Montserrat" panose="00000500000000000000" pitchFamily="2" charset="0"/>
              </a:defRPr>
            </a:lvl1pPr>
            <a:lvl2pPr>
              <a:defRPr>
                <a:latin typeface="Montserrat" panose="00000500000000000000" pitchFamily="2" charset="0"/>
              </a:defRPr>
            </a:lvl2pPr>
            <a:lvl3pPr>
              <a:defRPr>
                <a:latin typeface="Montserrat" panose="00000500000000000000" pitchFamily="2" charset="0"/>
              </a:defRPr>
            </a:lvl3pPr>
            <a:lvl4pPr>
              <a:defRPr>
                <a:latin typeface="Montserrat" panose="00000500000000000000" pitchFamily="2" charset="0"/>
              </a:defRPr>
            </a:lvl4pPr>
            <a:lvl5pPr>
              <a:defRPr>
                <a:latin typeface="Montserrat"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lvl1pPr>
              <a:defRPr>
                <a:latin typeface="Montserrat" panose="00000500000000000000" pitchFamily="2" charset="0"/>
              </a:defRPr>
            </a:lvl1pPr>
            <a:lvl2pPr>
              <a:defRPr>
                <a:latin typeface="Montserrat" panose="00000500000000000000" pitchFamily="2" charset="0"/>
              </a:defRPr>
            </a:lvl2pPr>
            <a:lvl3pPr>
              <a:defRPr>
                <a:latin typeface="Montserrat" panose="00000500000000000000" pitchFamily="2" charset="0"/>
              </a:defRPr>
            </a:lvl3pPr>
            <a:lvl4pPr>
              <a:defRPr>
                <a:latin typeface="Montserrat" panose="00000500000000000000" pitchFamily="2" charset="0"/>
              </a:defRPr>
            </a:lvl4pPr>
            <a:lvl5pPr>
              <a:defRPr>
                <a:latin typeface="Montserrat"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SIAG/CST New Officer Orientation</a:t>
            </a:r>
          </a:p>
        </p:txBody>
      </p:sp>
      <p:sp>
        <p:nvSpPr>
          <p:cNvPr id="7" name="Slide Number Placeholder 6"/>
          <p:cNvSpPr>
            <a:spLocks noGrp="1"/>
          </p:cNvSpPr>
          <p:nvPr>
            <p:ph type="sldNum" sz="quarter" idx="12"/>
          </p:nvPr>
        </p:nvSpPr>
        <p:spPr/>
        <p:txBody>
          <a:bodyPr/>
          <a:lstStyle/>
          <a:p>
            <a:fld id="{AF9EA071-A051-49EB-ADCF-3A0BA3D0658A}" type="slidenum">
              <a:rPr lang="en-US" smtClean="0"/>
              <a:t>‹#›</a:t>
            </a:fld>
            <a:endParaRPr lang="en-US"/>
          </a:p>
        </p:txBody>
      </p:sp>
    </p:spTree>
    <p:extLst>
      <p:ext uri="{BB962C8B-B14F-4D97-AF65-F5344CB8AC3E}">
        <p14:creationId xmlns:p14="http://schemas.microsoft.com/office/powerpoint/2010/main" val="1888268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a:latin typeface="Arvo" panose="02000000000000000000" pitchFamily="2" charset="0"/>
              </a:defRPr>
            </a:lvl1p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latin typeface="Proxima Nova Alt Bl" panose="0200050603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lvl1pPr>
              <a:defRPr>
                <a:latin typeface="Montserrat" panose="00000500000000000000" pitchFamily="2" charset="0"/>
              </a:defRPr>
            </a:lvl1pPr>
            <a:lvl2pPr>
              <a:defRPr>
                <a:latin typeface="Montserrat" panose="00000500000000000000" pitchFamily="2" charset="0"/>
              </a:defRPr>
            </a:lvl2pPr>
            <a:lvl3pPr>
              <a:defRPr>
                <a:latin typeface="Montserrat" panose="00000500000000000000" pitchFamily="2" charset="0"/>
              </a:defRPr>
            </a:lvl3pPr>
            <a:lvl4pPr>
              <a:defRPr>
                <a:latin typeface="Montserrat" panose="00000500000000000000" pitchFamily="2" charset="0"/>
              </a:defRPr>
            </a:lvl4pPr>
            <a:lvl5pPr>
              <a:defRPr>
                <a:latin typeface="Montserrat"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latin typeface="Proxima Nova Alt Bl" panose="0200050603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lvl1pPr>
              <a:defRPr>
                <a:latin typeface="Montserrat" panose="00000500000000000000" pitchFamily="2" charset="0"/>
              </a:defRPr>
            </a:lvl1pPr>
            <a:lvl2pPr>
              <a:defRPr>
                <a:latin typeface="Montserrat" panose="00000500000000000000" pitchFamily="2" charset="0"/>
              </a:defRPr>
            </a:lvl2pPr>
            <a:lvl3pPr>
              <a:defRPr>
                <a:latin typeface="Montserrat" panose="00000500000000000000" pitchFamily="2" charset="0"/>
              </a:defRPr>
            </a:lvl3pPr>
            <a:lvl4pPr>
              <a:defRPr>
                <a:latin typeface="Montserrat" panose="00000500000000000000" pitchFamily="2" charset="0"/>
              </a:defRPr>
            </a:lvl4pPr>
            <a:lvl5pPr>
              <a:defRPr>
                <a:latin typeface="Montserrat"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SIAG/CST New Officer Orientation</a:t>
            </a:r>
          </a:p>
        </p:txBody>
      </p:sp>
      <p:sp>
        <p:nvSpPr>
          <p:cNvPr id="9" name="Slide Number Placeholder 8"/>
          <p:cNvSpPr>
            <a:spLocks noGrp="1"/>
          </p:cNvSpPr>
          <p:nvPr>
            <p:ph type="sldNum" sz="quarter" idx="12"/>
          </p:nvPr>
        </p:nvSpPr>
        <p:spPr/>
        <p:txBody>
          <a:bodyPr/>
          <a:lstStyle/>
          <a:p>
            <a:fld id="{AF9EA071-A051-49EB-ADCF-3A0BA3D0658A}" type="slidenum">
              <a:rPr lang="en-US" smtClean="0"/>
              <a:t>‹#›</a:t>
            </a:fld>
            <a:endParaRPr lang="en-US"/>
          </a:p>
        </p:txBody>
      </p:sp>
    </p:spTree>
    <p:extLst>
      <p:ext uri="{BB962C8B-B14F-4D97-AF65-F5344CB8AC3E}">
        <p14:creationId xmlns:p14="http://schemas.microsoft.com/office/powerpoint/2010/main" val="1012305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155680" cy="850232"/>
          </a:xfrm>
        </p:spPr>
        <p:txBody>
          <a:bodyPr/>
          <a:lstStyle>
            <a:lvl1pPr>
              <a:defRPr>
                <a:latin typeface="Arvo" panose="02000000000000000000" pitchFamily="2" charset="0"/>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SIAG/CST New Officer Orientation</a:t>
            </a:r>
          </a:p>
        </p:txBody>
      </p:sp>
      <p:sp>
        <p:nvSpPr>
          <p:cNvPr id="5" name="Slide Number Placeholder 4"/>
          <p:cNvSpPr>
            <a:spLocks noGrp="1"/>
          </p:cNvSpPr>
          <p:nvPr>
            <p:ph type="sldNum" sz="quarter" idx="12"/>
          </p:nvPr>
        </p:nvSpPr>
        <p:spPr/>
        <p:txBody>
          <a:bodyPr/>
          <a:lstStyle/>
          <a:p>
            <a:fld id="{AF9EA071-A051-49EB-ADCF-3A0BA3D0658A}" type="slidenum">
              <a:rPr lang="en-US" smtClean="0"/>
              <a:t>‹#›</a:t>
            </a:fld>
            <a:endParaRPr lang="en-US"/>
          </a:p>
        </p:txBody>
      </p:sp>
    </p:spTree>
    <p:extLst>
      <p:ext uri="{BB962C8B-B14F-4D97-AF65-F5344CB8AC3E}">
        <p14:creationId xmlns:p14="http://schemas.microsoft.com/office/powerpoint/2010/main" val="3333119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Footer Placeholder 7"/>
          <p:cNvSpPr>
            <a:spLocks noGrp="1"/>
          </p:cNvSpPr>
          <p:nvPr>
            <p:ph type="ftr" sz="quarter" idx="11"/>
          </p:nvPr>
        </p:nvSpPr>
        <p:spPr/>
        <p:txBody>
          <a:bodyPr/>
          <a:lstStyle>
            <a:lvl1pPr>
              <a:defRPr>
                <a:solidFill>
                  <a:srgbClr val="FFFFFF"/>
                </a:solidFill>
              </a:defRPr>
            </a:lvl1pPr>
          </a:lstStyle>
          <a:p>
            <a:r>
              <a:rPr lang="en-US"/>
              <a:t>SIAG/CST New Officer Orientation</a:t>
            </a:r>
          </a:p>
        </p:txBody>
      </p:sp>
      <p:sp>
        <p:nvSpPr>
          <p:cNvPr id="9" name="Slide Number Placeholder 8"/>
          <p:cNvSpPr>
            <a:spLocks noGrp="1"/>
          </p:cNvSpPr>
          <p:nvPr>
            <p:ph type="sldNum" sz="quarter" idx="12"/>
          </p:nvPr>
        </p:nvSpPr>
        <p:spPr/>
        <p:txBody>
          <a:bodyPr/>
          <a:lstStyle/>
          <a:p>
            <a:fld id="{AF9EA071-A051-49EB-ADCF-3A0BA3D0658A}"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46520"/>
            <a:ext cx="2309165" cy="365760"/>
          </a:xfrm>
          <a:prstGeom prst="rect">
            <a:avLst/>
          </a:prstGeom>
        </p:spPr>
      </p:pic>
    </p:spTree>
    <p:extLst>
      <p:ext uri="{BB962C8B-B14F-4D97-AF65-F5344CB8AC3E}">
        <p14:creationId xmlns:p14="http://schemas.microsoft.com/office/powerpoint/2010/main" val="2371866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50807" y="0"/>
            <a:ext cx="5845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latin typeface="Arvo" panose="02000000000000000000" pitchFamily="2" charset="0"/>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lvl1pPr>
              <a:defRPr>
                <a:latin typeface="Montserrat" panose="00000500000000000000" pitchFamily="2" charset="0"/>
              </a:defRPr>
            </a:lvl1pPr>
            <a:lvl2pPr>
              <a:defRPr>
                <a:latin typeface="Montserrat" panose="00000500000000000000" pitchFamily="2" charset="0"/>
              </a:defRPr>
            </a:lvl2pPr>
            <a:lvl3pPr>
              <a:defRPr>
                <a:latin typeface="Montserrat" panose="00000500000000000000" pitchFamily="2" charset="0"/>
              </a:defRPr>
            </a:lvl3pPr>
            <a:lvl4pPr>
              <a:defRPr>
                <a:latin typeface="Montserrat" panose="00000500000000000000" pitchFamily="2" charset="0"/>
              </a:defRPr>
            </a:lvl4pPr>
            <a:lvl5pPr>
              <a:defRPr>
                <a:latin typeface="Montserrat"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latin typeface="Proxima Nova ScOsf Th" panose="02000506030000020004"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SIAG/CST New Officer Orientation</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F9EA071-A051-49EB-ADCF-3A0BA3D0658A}"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459150"/>
            <a:ext cx="2309165" cy="365760"/>
          </a:xfrm>
          <a:prstGeom prst="rect">
            <a:avLst/>
          </a:prstGeom>
        </p:spPr>
      </p:pic>
    </p:spTree>
    <p:extLst>
      <p:ext uri="{BB962C8B-B14F-4D97-AF65-F5344CB8AC3E}">
        <p14:creationId xmlns:p14="http://schemas.microsoft.com/office/powerpoint/2010/main" val="2641915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latin typeface="Arvo" panose="02000000000000000000" pitchFamily="2" charset="0"/>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latin typeface="Proxima Nova ScOsf Th" panose="02000506030000020004"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SIAG/CST New Officer Orientation</a:t>
            </a:r>
          </a:p>
        </p:txBody>
      </p:sp>
      <p:sp>
        <p:nvSpPr>
          <p:cNvPr id="7" name="Slide Number Placeholder 6"/>
          <p:cNvSpPr>
            <a:spLocks noGrp="1"/>
          </p:cNvSpPr>
          <p:nvPr>
            <p:ph type="sldNum" sz="quarter" idx="12"/>
          </p:nvPr>
        </p:nvSpPr>
        <p:spPr/>
        <p:txBody>
          <a:bodyPr/>
          <a:lstStyle/>
          <a:p>
            <a:fld id="{AF9EA071-A051-49EB-ADCF-3A0BA3D0658A}" type="slidenum">
              <a:rPr lang="en-US" smtClean="0"/>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280" y="6446520"/>
            <a:ext cx="2309165" cy="365760"/>
          </a:xfrm>
          <a:prstGeom prst="rect">
            <a:avLst/>
          </a:prstGeom>
        </p:spPr>
      </p:pic>
    </p:spTree>
    <p:extLst>
      <p:ext uri="{BB962C8B-B14F-4D97-AF65-F5344CB8AC3E}">
        <p14:creationId xmlns:p14="http://schemas.microsoft.com/office/powerpoint/2010/main" val="1195076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406444" y="6459785"/>
            <a:ext cx="6404305" cy="365125"/>
          </a:xfrm>
          <a:prstGeom prst="rect">
            <a:avLst/>
          </a:prstGeom>
        </p:spPr>
        <p:txBody>
          <a:bodyPr vert="horz" lIns="91440" tIns="45720" rIns="91440" bIns="45720" rtlCol="0" anchor="ctr"/>
          <a:lstStyle>
            <a:lvl1pPr algn="ctr">
              <a:defRPr sz="1400" b="0" cap="all" baseline="0">
                <a:solidFill>
                  <a:srgbClr val="FFFFFF"/>
                </a:solidFill>
                <a:latin typeface="Montserrat" panose="00000500000000000000" pitchFamily="2" charset="0"/>
              </a:defRPr>
            </a:lvl1pPr>
          </a:lstStyle>
          <a:p>
            <a:r>
              <a:rPr lang="en-US"/>
              <a:t>SIAG/CST New Officer Orientation</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latin typeface="Montserrat" panose="00000500000000000000" pitchFamily="2" charset="0"/>
              </a:defRPr>
            </a:lvl1pPr>
          </a:lstStyle>
          <a:p>
            <a:fld id="{AF9EA071-A051-49EB-ADCF-3A0BA3D0658A}" type="slidenum">
              <a:rPr lang="en-US" smtClean="0"/>
              <a:pPr/>
              <a:t>‹#›</a:t>
            </a:fld>
            <a:endParaRPr lang="en-US"/>
          </a:p>
        </p:txBody>
      </p:sp>
      <p:cxnSp>
        <p:nvCxnSpPr>
          <p:cNvPr id="10" name="Straight Connector 9"/>
          <p:cNvCxnSpPr/>
          <p:nvPr/>
        </p:nvCxnSpPr>
        <p:spPr>
          <a:xfrm>
            <a:off x="1097280" y="843497"/>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97280" y="6446520"/>
            <a:ext cx="2309165" cy="365760"/>
          </a:xfrm>
          <a:prstGeom prst="rect">
            <a:avLst/>
          </a:prstGeom>
        </p:spPr>
      </p:pic>
    </p:spTree>
    <p:extLst>
      <p:ext uri="{BB962C8B-B14F-4D97-AF65-F5344CB8AC3E}">
        <p14:creationId xmlns:p14="http://schemas.microsoft.com/office/powerpoint/2010/main" val="4191216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Arvo" panose="02000000000000000000" pitchFamily="2"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ontserrat" panose="00000500000000000000" pitchFamily="2"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ontserrat" panose="00000500000000000000" pitchFamily="2"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ontserrat" panose="00000500000000000000" pitchFamily="2"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ontserrat" panose="00000500000000000000" pitchFamily="2"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ontserrat" panose="00000500000000000000" pitchFamily="2"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epubs.siam.org/" TargetMode="External"/><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hyperlink" Target="mailto:sales@siam.org" TargetMode="External"/><Relationship Id="rId4" Type="http://schemas.openxmlformats.org/officeDocument/2006/relationships/hyperlink" Target="epubls.siam.org"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2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184707" y="277360"/>
            <a:ext cx="7934325" cy="5661886"/>
          </a:xfrm>
        </p:spPr>
        <p:txBody>
          <a:bodyPr anchor="ctr">
            <a:normAutofit/>
          </a:bodyPr>
          <a:lstStyle/>
          <a:p>
            <a:pPr marL="0" indent="0">
              <a:buNone/>
            </a:pPr>
            <a:r>
              <a:rPr lang="en-US" sz="6600" b="1" dirty="0">
                <a:latin typeface="Arvo" panose="02000000000000000000"/>
              </a:rPr>
              <a:t>2024 </a:t>
            </a:r>
            <a:r>
              <a:rPr lang="en-US" sz="6600" b="1" dirty="0">
                <a:solidFill>
                  <a:schemeClr val="accent1"/>
                </a:solidFill>
                <a:latin typeface="Arvo" panose="02000000000000000000"/>
              </a:rPr>
              <a:t>SIAG/SC</a:t>
            </a:r>
          </a:p>
          <a:p>
            <a:pPr marL="0" indent="0">
              <a:buNone/>
            </a:pPr>
            <a:r>
              <a:rPr lang="en-US" sz="4000" dirty="0">
                <a:solidFill>
                  <a:schemeClr val="accent2"/>
                </a:solidFill>
              </a:rPr>
              <a:t>SIAM Conference on Parallel Processing for Scientific Computing</a:t>
            </a:r>
          </a:p>
          <a:p>
            <a:pPr marL="0" indent="0">
              <a:buNone/>
            </a:pPr>
            <a:r>
              <a:rPr lang="en-US" sz="3200" dirty="0">
                <a:solidFill>
                  <a:schemeClr val="accent2"/>
                </a:solidFill>
              </a:rPr>
              <a:t>Supercomputing Business Meeting</a:t>
            </a:r>
          </a:p>
          <a:p>
            <a:pPr marL="0" indent="0">
              <a:buNone/>
            </a:pPr>
            <a:r>
              <a:rPr lang="en-US" sz="2800" dirty="0">
                <a:solidFill>
                  <a:schemeClr val="accent2"/>
                </a:solidFill>
              </a:rPr>
              <a:t>Thursday, March 7th</a:t>
            </a:r>
            <a:r>
              <a:rPr lang="en-US" sz="2800" baseline="30000" dirty="0">
                <a:solidFill>
                  <a:schemeClr val="accent2"/>
                </a:solidFill>
              </a:rPr>
              <a:t>th</a:t>
            </a:r>
            <a:r>
              <a:rPr lang="en-US" sz="2800" dirty="0">
                <a:solidFill>
                  <a:schemeClr val="accent2"/>
                </a:solidFill>
              </a:rPr>
              <a:t>, 6-6:45pm EST</a:t>
            </a:r>
          </a:p>
        </p:txBody>
      </p:sp>
      <p:sp>
        <p:nvSpPr>
          <p:cNvPr id="5" name="Footer Placeholder 4"/>
          <p:cNvSpPr>
            <a:spLocks noGrp="1"/>
          </p:cNvSpPr>
          <p:nvPr>
            <p:ph type="ftr" sz="quarter" idx="11"/>
          </p:nvPr>
        </p:nvSpPr>
        <p:spPr>
          <a:xfrm>
            <a:off x="0" y="5939246"/>
            <a:ext cx="4040777" cy="391886"/>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prstClr val="white"/>
                </a:solidFill>
                <a:effectLst/>
                <a:uLnTx/>
                <a:uFillTx/>
                <a:latin typeface="Montserrat" panose="00000500000000000000" pitchFamily="2" charset="0"/>
                <a:ea typeface="+mn-ea"/>
                <a:cs typeface="+mn-cs"/>
              </a:rPr>
              <a:t>2024 SIAG/</a:t>
            </a:r>
            <a:r>
              <a:rPr kumimoji="0" lang="en-US" sz="1400" b="0" i="0" u="none" strike="noStrike" kern="1200" cap="all" spc="0" normalizeH="0" baseline="0" noProof="0" err="1">
                <a:ln>
                  <a:noFill/>
                </a:ln>
                <a:solidFill>
                  <a:prstClr val="white"/>
                </a:solidFill>
                <a:effectLst/>
                <a:uLnTx/>
                <a:uFillTx/>
                <a:latin typeface="Montserrat" panose="00000500000000000000" pitchFamily="2" charset="0"/>
                <a:ea typeface="+mn-ea"/>
                <a:cs typeface="+mn-cs"/>
              </a:rPr>
              <a:t>sc</a:t>
            </a:r>
            <a:r>
              <a:rPr kumimoji="0" lang="en-US" sz="1400" b="0" i="0" u="none" strike="noStrike" kern="1200" cap="all" spc="0" normalizeH="0" baseline="0" noProof="0">
                <a:ln>
                  <a:noFill/>
                </a:ln>
                <a:solidFill>
                  <a:prstClr val="white"/>
                </a:solidFill>
                <a:effectLst/>
                <a:uLnTx/>
                <a:uFillTx/>
                <a:latin typeface="Montserrat" panose="00000500000000000000" pitchFamily="2" charset="0"/>
                <a:ea typeface="+mn-ea"/>
                <a:cs typeface="+mn-cs"/>
              </a:rPr>
              <a:t> Business meeting</a:t>
            </a:r>
          </a:p>
        </p:txBody>
      </p:sp>
    </p:spTree>
    <p:extLst>
      <p:ext uri="{BB962C8B-B14F-4D97-AF65-F5344CB8AC3E}">
        <p14:creationId xmlns:p14="http://schemas.microsoft.com/office/powerpoint/2010/main" val="2942558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a:t>
            </a:r>
            <a:r>
              <a:rPr kumimoji="0" lang="en-US" sz="1400" b="0" i="0" u="none" strike="noStrike" kern="1200" cap="all" spc="0" normalizeH="0" baseline="0" noProof="0" err="1">
                <a:ln>
                  <a:noFill/>
                </a:ln>
                <a:solidFill>
                  <a:srgbClr val="FFFFFF"/>
                </a:solidFill>
                <a:effectLst/>
                <a:uLnTx/>
                <a:uFillTx/>
                <a:latin typeface="Montserrat" panose="00000500000000000000" pitchFamily="2" charset="0"/>
                <a:ea typeface="+mn-ea"/>
                <a:cs typeface="+mn-cs"/>
              </a:rPr>
              <a:t>sc</a:t>
            </a: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 Business meeting</a:t>
            </a:r>
          </a:p>
        </p:txBody>
      </p:sp>
      <p:sp>
        <p:nvSpPr>
          <p:cNvPr id="6" name="Rectangle 5"/>
          <p:cNvSpPr/>
          <p:nvPr/>
        </p:nvSpPr>
        <p:spPr>
          <a:xfrm>
            <a:off x="438149" y="237894"/>
            <a:ext cx="11915775"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SIAG/SC</a:t>
            </a:r>
            <a:r>
              <a:rPr kumimoji="0" lang="en-US" sz="2800" b="1" i="0" u="none" strike="noStrike" kern="1200" cap="none" spc="0" normalizeH="0" baseline="0" noProof="0">
                <a:ln>
                  <a:noFill/>
                </a:ln>
                <a:solidFill>
                  <a:srgbClr val="404040"/>
                </a:solidFill>
                <a:effectLst/>
                <a:uLnTx/>
                <a:uFillTx/>
                <a:latin typeface="Arvo" panose="02000000000000000000" pitchFamily="2" charset="0"/>
                <a:ea typeface="+mn-ea"/>
                <a:cs typeface="+mn-cs"/>
              </a:rPr>
              <a:t> </a:t>
            </a:r>
            <a:r>
              <a:rPr kumimoji="0" lang="en-US" sz="3600" b="0" i="0" u="none" strike="noStrike" kern="1200" cap="none" spc="0" normalizeH="0" baseline="0" noProof="0">
                <a:ln>
                  <a:noFill/>
                </a:ln>
                <a:solidFill>
                  <a:srgbClr val="00A79F"/>
                </a:solidFill>
                <a:effectLst/>
                <a:uLnTx/>
                <a:uFillTx/>
                <a:latin typeface="Arvo" panose="02000000000000000000" pitchFamily="2" charset="0"/>
                <a:ea typeface="+mn-ea"/>
                <a:cs typeface="+mn-cs"/>
              </a:rPr>
              <a:t>Parallel Processing Conference 2024</a:t>
            </a:r>
            <a:endParaRPr kumimoji="0" lang="en-US" sz="2800" b="0" i="0" u="none" strike="noStrike" kern="1200" cap="none" spc="0" normalizeH="0" baseline="0" noProof="0">
              <a:ln>
                <a:noFill/>
              </a:ln>
              <a:solidFill>
                <a:srgbClr val="00A79F"/>
              </a:solidFill>
              <a:effectLst/>
              <a:uLnTx/>
              <a:uFillTx/>
              <a:latin typeface="Calibri" panose="020F0502020204030204"/>
              <a:ea typeface="+mn-ea"/>
              <a:cs typeface="+mn-cs"/>
            </a:endParaRPr>
          </a:p>
        </p:txBody>
      </p:sp>
      <p:sp>
        <p:nvSpPr>
          <p:cNvPr id="7" name="Rectangle 6"/>
          <p:cNvSpPr/>
          <p:nvPr/>
        </p:nvSpPr>
        <p:spPr>
          <a:xfrm>
            <a:off x="0" y="703465"/>
            <a:ext cx="12192000" cy="754694"/>
          </a:xfrm>
          <a:prstGeom prst="rect">
            <a:avLst/>
          </a:prstGeom>
        </p:spPr>
        <p:txBody>
          <a:bodyPr wrap="square">
            <a:spAutoFit/>
          </a:bodyP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06C2A"/>
                </a:solidFill>
                <a:effectLst/>
                <a:uLnTx/>
                <a:uFillTx/>
                <a:latin typeface="Arvo" panose="02000000000000000000"/>
                <a:ea typeface="+mn-ea"/>
                <a:cs typeface="+mn-cs"/>
              </a:rPr>
              <a:t>SIAG/SC Early Career Prize</a:t>
            </a:r>
          </a:p>
        </p:txBody>
      </p:sp>
      <p:sp>
        <p:nvSpPr>
          <p:cNvPr id="2" name="Rectangle 1"/>
          <p:cNvSpPr/>
          <p:nvPr/>
        </p:nvSpPr>
        <p:spPr>
          <a:xfrm>
            <a:off x="0" y="1411351"/>
            <a:ext cx="12192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Montserrat" panose="00000500000000000000"/>
                <a:ea typeface="+mn-ea"/>
                <a:cs typeface="+mn-cs"/>
              </a:rPr>
              <a:t>Scalability and Productivity in Data-Intensive Biological Research on Massively Parallel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333333"/>
                </a:solidFill>
                <a:effectLst/>
                <a:uLnTx/>
                <a:uFillTx/>
                <a:latin typeface="Montserrat" panose="00000500000000000000"/>
                <a:ea typeface="+mn-ea"/>
                <a:cs typeface="+mn-cs"/>
              </a:rPr>
              <a:t>Thursday, March 7</a:t>
            </a:r>
            <a:r>
              <a:rPr kumimoji="0" lang="en-US" b="0" i="0" u="none" strike="noStrike" kern="1200" cap="none" spc="0" normalizeH="0" baseline="30000" noProof="0">
                <a:ln>
                  <a:noFill/>
                </a:ln>
                <a:solidFill>
                  <a:srgbClr val="333333"/>
                </a:solidFill>
                <a:effectLst/>
                <a:uLnTx/>
                <a:uFillTx/>
                <a:latin typeface="Montserrat" panose="00000500000000000000"/>
                <a:ea typeface="+mn-ea"/>
                <a:cs typeface="+mn-cs"/>
              </a:rPr>
              <a:t>th</a:t>
            </a:r>
            <a:r>
              <a:rPr kumimoji="0" lang="en-US" b="0" i="0" u="none" strike="noStrike" kern="1200" cap="none" spc="0" normalizeH="0" baseline="0" noProof="0">
                <a:ln>
                  <a:noFill/>
                </a:ln>
                <a:solidFill>
                  <a:srgbClr val="333333"/>
                </a:solidFill>
                <a:effectLst/>
                <a:uLnTx/>
                <a:uFillTx/>
                <a:latin typeface="Montserrat" panose="00000500000000000000"/>
                <a:ea typeface="+mn-ea"/>
                <a:cs typeface="+mn-cs"/>
              </a:rPr>
              <a:t>, </a:t>
            </a:r>
            <a:r>
              <a:rPr kumimoji="0" lang="en-US" b="0" i="0" u="none" strike="noStrike" kern="1200" cap="none" spc="0" normalizeH="0" baseline="0" noProof="0">
                <a:ln>
                  <a:noFill/>
                </a:ln>
                <a:solidFill>
                  <a:srgbClr val="000000"/>
                </a:solidFill>
                <a:effectLst/>
                <a:uLnTx/>
                <a:uFillTx/>
                <a:latin typeface="Montserrat" panose="00000500000000000000"/>
                <a:ea typeface="+mn-ea"/>
                <a:cs typeface="+mn-cs"/>
              </a:rPr>
              <a:t>9:10-9:50 AM </a:t>
            </a:r>
            <a:r>
              <a:rPr kumimoji="0" lang="en-US" b="0" i="0" u="none" strike="noStrike" kern="1200" cap="none" spc="0" normalizeH="0" baseline="0" noProof="0">
                <a:ln>
                  <a:noFill/>
                </a:ln>
                <a:solidFill>
                  <a:srgbClr val="333333"/>
                </a:solidFill>
                <a:effectLst/>
                <a:uLnTx/>
                <a:uFillTx/>
                <a:latin typeface="Montserrat" panose="00000500000000000000"/>
                <a:ea typeface="+mn-ea"/>
                <a:cs typeface="+mn-cs"/>
              </a:rPr>
              <a:t>EST</a:t>
            </a:r>
          </a:p>
        </p:txBody>
      </p:sp>
      <p:sp>
        <p:nvSpPr>
          <p:cNvPr id="3" name="Rectangle 2"/>
          <p:cNvSpPr/>
          <p:nvPr/>
        </p:nvSpPr>
        <p:spPr>
          <a:xfrm>
            <a:off x="0" y="5407300"/>
            <a:ext cx="12192000" cy="86177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333333"/>
              </a:solidFill>
              <a:effectLst/>
              <a:uLnTx/>
              <a:uFillTx/>
              <a:latin typeface="Montserrat" panose="0000050000000000000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i="0">
                <a:solidFill>
                  <a:srgbClr val="000000"/>
                </a:solidFill>
                <a:effectLst/>
                <a:latin typeface="Montserrat" panose="00000500000000000000"/>
              </a:rPr>
              <a:t>Giulia </a:t>
            </a:r>
            <a:r>
              <a:rPr lang="en-US" sz="1600" b="1" i="0" err="1">
                <a:solidFill>
                  <a:srgbClr val="000000"/>
                </a:solidFill>
                <a:effectLst/>
                <a:latin typeface="Montserrat" panose="00000500000000000000"/>
              </a:rPr>
              <a:t>Guidi</a:t>
            </a:r>
            <a:br>
              <a:rPr lang="en-US" sz="1600">
                <a:latin typeface="Montserrat" panose="00000500000000000000"/>
              </a:rPr>
            </a:br>
            <a:r>
              <a:rPr lang="en-US" sz="1600" b="0" i="1">
                <a:solidFill>
                  <a:srgbClr val="000000"/>
                </a:solidFill>
                <a:effectLst/>
                <a:latin typeface="Montserrat" panose="00000500000000000000"/>
              </a:rPr>
              <a:t>Cornell University and Lawrence Berkeley National Laboratory, U.S.</a:t>
            </a:r>
            <a:endParaRPr kumimoji="0" lang="en-US" sz="1600" b="0" i="1" u="none" strike="noStrike" kern="1200" cap="none" spc="0" normalizeH="0" baseline="0" noProof="0">
              <a:ln>
                <a:noFill/>
              </a:ln>
              <a:solidFill>
                <a:srgbClr val="333333"/>
              </a:solidFill>
              <a:effectLst/>
              <a:uLnTx/>
              <a:uFillTx/>
              <a:latin typeface="Montserrat" panose="00000500000000000000"/>
            </a:endParaRPr>
          </a:p>
        </p:txBody>
      </p:sp>
      <p:sp>
        <p:nvSpPr>
          <p:cNvPr id="5" name="TextBox 4">
            <a:extLst>
              <a:ext uri="{FF2B5EF4-FFF2-40B4-BE49-F238E27FC236}">
                <a16:creationId xmlns:a16="http://schemas.microsoft.com/office/drawing/2014/main" id="{01A8C4BE-E6BE-4763-B8A0-B2A83EE79AD4}"/>
              </a:ext>
            </a:extLst>
          </p:cNvPr>
          <p:cNvSpPr txBox="1"/>
          <p:nvPr/>
        </p:nvSpPr>
        <p:spPr>
          <a:xfrm>
            <a:off x="190500" y="2191965"/>
            <a:ext cx="11811000" cy="2893100"/>
          </a:xfrm>
          <a:prstGeom prst="rect">
            <a:avLst/>
          </a:prstGeom>
          <a:noFill/>
        </p:spPr>
        <p:txBody>
          <a:bodyPr wrap="square" rtlCol="0">
            <a:spAutoFit/>
          </a:bodyPr>
          <a:lstStyle/>
          <a:p>
            <a:pPr algn="ctr"/>
            <a:r>
              <a:rPr lang="en-US" sz="1400">
                <a:latin typeface="Montserrat" panose="00000500000000000000"/>
              </a:rPr>
              <a:t>The use of massively parallel systems continues to be critical for processing large volumes of data at an unprecedented speed and for scientific discoveries in simulation-based research areas. Today, these systems play a crucial role in new and diverse areas of data science, such as computational biology, deep learning, and data analytics. Computational biology is a key area of the rapid growth of computing. The growing volume of data and increasing complexity have outpaced the processing capacity of single-node machines in these areas, making massively parallel systems an indispensable tool. The diverse and non-trivial challenges of parallelism in these areas require computing infrastructures that go beyond the demand of traditional simulation-based sciences. </a:t>
            </a:r>
          </a:p>
          <a:p>
            <a:pPr algn="ctr"/>
            <a:endParaRPr lang="en-US" sz="1400">
              <a:latin typeface="Montserrat" panose="00000500000000000000"/>
            </a:endParaRPr>
          </a:p>
          <a:p>
            <a:pPr algn="ctr"/>
            <a:r>
              <a:rPr lang="en-US" sz="1400">
                <a:latin typeface="Montserrat" panose="00000500000000000000"/>
              </a:rPr>
              <a:t>However, programming on high-performance computing (HPC) systems poses significant productivity and scalability challenges. It is important to introduce an abstraction layer that provides programming flexibility and productivity while ensuring high system performance. It is then important to map and plan the abstracted computation and communication to the underlying system to achieve optimal performance and guide the design of future large-scale architectures. As we enter the post-Moore's Law era, effective programming of specialized architectures is critical for improved performance in HPC. As large-scale systems become more heterogeneous, their efficient use for new, often irregular, and communication-intensive data analysis computation becomes increasingly complex. In this talk, we discuss how to achieve performance and scalability on extreme-scale systems while maintaining productivity for new data-intensive biological challenges, through an appropriate high-performance abstraction, namely the use of sparse matrices as well as the use of novel heterogeneous hardware.</a:t>
            </a:r>
          </a:p>
        </p:txBody>
      </p:sp>
    </p:spTree>
    <p:extLst>
      <p:ext uri="{BB962C8B-B14F-4D97-AF65-F5344CB8AC3E}">
        <p14:creationId xmlns:p14="http://schemas.microsoft.com/office/powerpoint/2010/main" val="644425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a:t>
            </a:r>
            <a:r>
              <a:rPr kumimoji="0" lang="en-US" sz="1400" b="0" i="0" u="none" strike="noStrike" kern="1200" cap="all" spc="0" normalizeH="0" baseline="0" noProof="0" err="1">
                <a:ln>
                  <a:noFill/>
                </a:ln>
                <a:solidFill>
                  <a:srgbClr val="FFFFFF"/>
                </a:solidFill>
                <a:effectLst/>
                <a:uLnTx/>
                <a:uFillTx/>
                <a:latin typeface="Montserrat" panose="00000500000000000000" pitchFamily="2" charset="0"/>
                <a:ea typeface="+mn-ea"/>
                <a:cs typeface="+mn-cs"/>
              </a:rPr>
              <a:t>sc</a:t>
            </a: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 Business meeting</a:t>
            </a:r>
          </a:p>
        </p:txBody>
      </p:sp>
      <p:sp>
        <p:nvSpPr>
          <p:cNvPr id="6" name="Rectangle 5"/>
          <p:cNvSpPr/>
          <p:nvPr/>
        </p:nvSpPr>
        <p:spPr>
          <a:xfrm>
            <a:off x="438149" y="237894"/>
            <a:ext cx="11915775"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SIAG/SC</a:t>
            </a:r>
            <a:r>
              <a:rPr kumimoji="0" lang="en-US" sz="2800" b="1" i="0" u="none" strike="noStrike" kern="1200" cap="none" spc="0" normalizeH="0" baseline="0" noProof="0">
                <a:ln>
                  <a:noFill/>
                </a:ln>
                <a:solidFill>
                  <a:srgbClr val="404040"/>
                </a:solidFill>
                <a:effectLst/>
                <a:uLnTx/>
                <a:uFillTx/>
                <a:latin typeface="Arvo" panose="02000000000000000000" pitchFamily="2" charset="0"/>
                <a:ea typeface="+mn-ea"/>
                <a:cs typeface="+mn-cs"/>
              </a:rPr>
              <a:t> </a:t>
            </a:r>
            <a:r>
              <a:rPr kumimoji="0" lang="en-US" sz="3600" b="0" i="0" u="none" strike="noStrike" kern="1200" cap="none" spc="0" normalizeH="0" baseline="0" noProof="0">
                <a:ln>
                  <a:noFill/>
                </a:ln>
                <a:solidFill>
                  <a:srgbClr val="00A79F"/>
                </a:solidFill>
                <a:effectLst/>
                <a:uLnTx/>
                <a:uFillTx/>
                <a:latin typeface="Arvo" panose="02000000000000000000" pitchFamily="2" charset="0"/>
                <a:ea typeface="+mn-ea"/>
                <a:cs typeface="+mn-cs"/>
              </a:rPr>
              <a:t>Parallel Processing Conference 2024</a:t>
            </a:r>
            <a:endParaRPr kumimoji="0" lang="en-US" sz="2800" b="0" i="0" u="none" strike="noStrike" kern="1200" cap="none" spc="0" normalizeH="0" baseline="0" noProof="0">
              <a:ln>
                <a:noFill/>
              </a:ln>
              <a:solidFill>
                <a:srgbClr val="00A79F"/>
              </a:solidFill>
              <a:effectLst/>
              <a:uLnTx/>
              <a:uFillTx/>
              <a:latin typeface="Calibri" panose="020F0502020204030204"/>
              <a:ea typeface="+mn-ea"/>
              <a:cs typeface="+mn-cs"/>
            </a:endParaRPr>
          </a:p>
        </p:txBody>
      </p:sp>
      <p:sp>
        <p:nvSpPr>
          <p:cNvPr id="7" name="Rectangle 6"/>
          <p:cNvSpPr/>
          <p:nvPr/>
        </p:nvSpPr>
        <p:spPr>
          <a:xfrm>
            <a:off x="0" y="838200"/>
            <a:ext cx="12192000" cy="731419"/>
          </a:xfrm>
          <a:prstGeom prst="rect">
            <a:avLst/>
          </a:prstGeom>
        </p:spPr>
        <p:txBody>
          <a:bodyPr wrap="square">
            <a:spAutoFit/>
          </a:bodyP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06C2A"/>
                </a:solidFill>
                <a:effectLst/>
                <a:uLnTx/>
                <a:uFillTx/>
                <a:latin typeface="Arvo" panose="02000000000000000000"/>
                <a:ea typeface="+mn-ea"/>
                <a:cs typeface="+mn-cs"/>
              </a:rPr>
              <a:t>SIAG/SC Career Prize</a:t>
            </a:r>
          </a:p>
        </p:txBody>
      </p:sp>
      <p:sp>
        <p:nvSpPr>
          <p:cNvPr id="2" name="Rectangle 1"/>
          <p:cNvSpPr/>
          <p:nvPr/>
        </p:nvSpPr>
        <p:spPr>
          <a:xfrm>
            <a:off x="0" y="1740772"/>
            <a:ext cx="12192000" cy="707886"/>
          </a:xfrm>
          <a:prstGeom prst="rect">
            <a:avLst/>
          </a:prstGeom>
        </p:spPr>
        <p:txBody>
          <a:bodyPr wrap="square">
            <a:spAutoFit/>
          </a:bodyPr>
          <a:lstStyle/>
          <a:p>
            <a:pPr algn="ctr"/>
            <a:r>
              <a:rPr lang="en-US" sz="2000" b="1" i="0">
                <a:solidFill>
                  <a:srgbClr val="000000"/>
                </a:solidFill>
                <a:effectLst/>
                <a:latin typeface="Montserrat" panose="00000500000000000000"/>
              </a:rPr>
              <a:t>Tackling High Dimensional Problems Through Randomization and Communication Avoidance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a:solidFill>
                  <a:srgbClr val="333333"/>
                </a:solidFill>
                <a:latin typeface="Montserrat" panose="00000500000000000000"/>
              </a:rPr>
              <a:t>Thursday</a:t>
            </a:r>
            <a:r>
              <a:rPr kumimoji="0" lang="en-US" sz="2000" b="0" i="0" u="none" strike="noStrike" kern="1200" cap="none" spc="0" normalizeH="0" baseline="0" noProof="0">
                <a:ln>
                  <a:noFill/>
                </a:ln>
                <a:solidFill>
                  <a:srgbClr val="333333"/>
                </a:solidFill>
                <a:effectLst/>
                <a:uLnTx/>
                <a:uFillTx/>
                <a:latin typeface="Montserrat" panose="00000500000000000000"/>
                <a:ea typeface="+mn-ea"/>
                <a:cs typeface="+mn-cs"/>
              </a:rPr>
              <a:t>, </a:t>
            </a:r>
            <a:r>
              <a:rPr lang="en-US" sz="2000">
                <a:solidFill>
                  <a:srgbClr val="333333"/>
                </a:solidFill>
                <a:latin typeface="Montserrat" panose="00000500000000000000"/>
              </a:rPr>
              <a:t>March 7</a:t>
            </a:r>
            <a:r>
              <a:rPr kumimoji="0" lang="en-US" sz="2000" b="0" i="0" u="none" strike="noStrike" kern="1200" cap="none" spc="0" normalizeH="0" baseline="30000" noProof="0" err="1">
                <a:ln>
                  <a:noFill/>
                </a:ln>
                <a:solidFill>
                  <a:srgbClr val="333333"/>
                </a:solidFill>
                <a:effectLst/>
                <a:uLnTx/>
                <a:uFillTx/>
                <a:latin typeface="Montserrat" panose="00000500000000000000"/>
              </a:rPr>
              <a:t>th</a:t>
            </a:r>
            <a:r>
              <a:rPr kumimoji="0" lang="en-US" sz="2000" b="0" i="0" u="none" strike="noStrike" kern="1200" cap="none" spc="0" normalizeH="0" baseline="0" noProof="0">
                <a:ln>
                  <a:noFill/>
                </a:ln>
                <a:solidFill>
                  <a:srgbClr val="333333"/>
                </a:solidFill>
                <a:effectLst/>
                <a:uLnTx/>
                <a:uFillTx/>
                <a:latin typeface="Montserrat" panose="00000500000000000000"/>
              </a:rPr>
              <a:t>, </a:t>
            </a:r>
            <a:r>
              <a:rPr lang="en-US" sz="2000" b="0" i="0">
                <a:solidFill>
                  <a:srgbClr val="000000"/>
                </a:solidFill>
                <a:effectLst/>
                <a:latin typeface="Montserrat" panose="00000500000000000000"/>
              </a:rPr>
              <a:t>9:50-10:30 AM </a:t>
            </a:r>
            <a:r>
              <a:rPr kumimoji="0" lang="en-US" sz="2000" b="0" i="0" u="none" strike="noStrike" kern="1200" cap="none" spc="0" normalizeH="0" baseline="0" noProof="0">
                <a:ln>
                  <a:noFill/>
                </a:ln>
                <a:solidFill>
                  <a:srgbClr val="333333"/>
                </a:solidFill>
                <a:effectLst/>
                <a:uLnTx/>
                <a:uFillTx/>
                <a:latin typeface="Montserrat" panose="00000500000000000000"/>
                <a:ea typeface="+mn-ea"/>
                <a:cs typeface="+mn-cs"/>
              </a:rPr>
              <a:t>EST</a:t>
            </a:r>
          </a:p>
        </p:txBody>
      </p:sp>
      <p:sp>
        <p:nvSpPr>
          <p:cNvPr id="3" name="Rectangle 2"/>
          <p:cNvSpPr/>
          <p:nvPr/>
        </p:nvSpPr>
        <p:spPr>
          <a:xfrm>
            <a:off x="0" y="2718554"/>
            <a:ext cx="12192000" cy="98488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Montserrat" panose="0000050000000000000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i="0">
                <a:solidFill>
                  <a:srgbClr val="333333"/>
                </a:solidFill>
                <a:effectLst/>
                <a:latin typeface="Montserrat" panose="00000500000000000000"/>
              </a:rPr>
              <a:t>Laura Grigori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i="1">
                <a:solidFill>
                  <a:srgbClr val="333333"/>
                </a:solidFill>
                <a:effectLst/>
                <a:latin typeface="Montserrat" panose="00000500000000000000"/>
              </a:rPr>
              <a:t>EPFL and PSI, Switzerland </a:t>
            </a:r>
          </a:p>
        </p:txBody>
      </p:sp>
    </p:spTree>
    <p:extLst>
      <p:ext uri="{BB962C8B-B14F-4D97-AF65-F5344CB8AC3E}">
        <p14:creationId xmlns:p14="http://schemas.microsoft.com/office/powerpoint/2010/main" val="2377131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a:t>
            </a:r>
            <a:r>
              <a:rPr kumimoji="0" lang="en-US" sz="1400" b="0" i="0" u="none" strike="noStrike" kern="1200" cap="all" spc="0" normalizeH="0" baseline="0" noProof="0" err="1">
                <a:ln>
                  <a:noFill/>
                </a:ln>
                <a:solidFill>
                  <a:srgbClr val="FFFFFF"/>
                </a:solidFill>
                <a:effectLst/>
                <a:uLnTx/>
                <a:uFillTx/>
                <a:latin typeface="Montserrat" panose="00000500000000000000" pitchFamily="2" charset="0"/>
                <a:ea typeface="+mn-ea"/>
                <a:cs typeface="+mn-cs"/>
              </a:rPr>
              <a:t>sc</a:t>
            </a: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 Business meeting</a:t>
            </a:r>
          </a:p>
        </p:txBody>
      </p:sp>
      <p:sp>
        <p:nvSpPr>
          <p:cNvPr id="9" name="Rectangle 8"/>
          <p:cNvSpPr/>
          <p:nvPr/>
        </p:nvSpPr>
        <p:spPr>
          <a:xfrm>
            <a:off x="438149" y="237894"/>
            <a:ext cx="11915775"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SIAG/SC</a:t>
            </a:r>
            <a:r>
              <a:rPr kumimoji="0" lang="en-US" sz="2800" b="1" i="0" u="none" strike="noStrike" kern="1200" cap="none" spc="0" normalizeH="0" baseline="0" noProof="0">
                <a:ln>
                  <a:noFill/>
                </a:ln>
                <a:solidFill>
                  <a:srgbClr val="404040"/>
                </a:solidFill>
                <a:effectLst/>
                <a:uLnTx/>
                <a:uFillTx/>
                <a:latin typeface="Arvo" panose="02000000000000000000" pitchFamily="2" charset="0"/>
                <a:ea typeface="+mn-ea"/>
                <a:cs typeface="+mn-cs"/>
              </a:rPr>
              <a:t> </a:t>
            </a:r>
            <a:r>
              <a:rPr kumimoji="0" lang="en-US" sz="3600" b="0" i="0" u="none" strike="noStrike" kern="1200" cap="none" spc="0" normalizeH="0" baseline="0" noProof="0">
                <a:ln>
                  <a:noFill/>
                </a:ln>
                <a:solidFill>
                  <a:srgbClr val="00A79F"/>
                </a:solidFill>
                <a:effectLst/>
                <a:uLnTx/>
                <a:uFillTx/>
                <a:latin typeface="Arvo" panose="02000000000000000000" pitchFamily="2" charset="0"/>
                <a:ea typeface="+mn-ea"/>
                <a:cs typeface="+mn-cs"/>
              </a:rPr>
              <a:t>Parallel Processing Conference 2024</a:t>
            </a:r>
            <a:endParaRPr kumimoji="0" lang="en-US" sz="2800" b="0" i="0" u="none" strike="noStrike" kern="1200" cap="none" spc="0" normalizeH="0" baseline="0" noProof="0">
              <a:ln>
                <a:noFill/>
              </a:ln>
              <a:solidFill>
                <a:srgbClr val="00A79F"/>
              </a:solidFill>
              <a:effectLst/>
              <a:uLnTx/>
              <a:uFillTx/>
              <a:latin typeface="Calibri" panose="020F0502020204030204"/>
              <a:ea typeface="+mn-ea"/>
              <a:cs typeface="+mn-cs"/>
            </a:endParaRPr>
          </a:p>
        </p:txBody>
      </p:sp>
      <p:sp>
        <p:nvSpPr>
          <p:cNvPr id="10" name="Rectangle 9"/>
          <p:cNvSpPr/>
          <p:nvPr/>
        </p:nvSpPr>
        <p:spPr>
          <a:xfrm>
            <a:off x="0" y="838200"/>
            <a:ext cx="12192000" cy="1410514"/>
          </a:xfrm>
          <a:prstGeom prst="rect">
            <a:avLst/>
          </a:prstGeom>
        </p:spPr>
        <p:txBody>
          <a:bodyPr wrap="square">
            <a:spAutoFit/>
          </a:bodyP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06C2A"/>
                </a:solidFill>
                <a:effectLst/>
                <a:uLnTx/>
                <a:uFillTx/>
                <a:latin typeface="Arvo" panose="02000000000000000000"/>
                <a:ea typeface="+mn-ea"/>
                <a:cs typeface="+mn-cs"/>
              </a:rPr>
              <a:t>SIAG/SC Prizes</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98C11D"/>
                </a:solidFill>
                <a:effectLst/>
                <a:uLnTx/>
                <a:uFillTx/>
                <a:latin typeface="Arvo" panose="02000000000000000000"/>
                <a:ea typeface="+mn-ea"/>
                <a:cs typeface="+mn-cs"/>
              </a:rPr>
              <a:t> Best Paper Prize				  Career Prize				Early Career Prize</a:t>
            </a:r>
          </a:p>
        </p:txBody>
      </p:sp>
      <p:sp>
        <p:nvSpPr>
          <p:cNvPr id="11" name="Rectangle 10"/>
          <p:cNvSpPr/>
          <p:nvPr/>
        </p:nvSpPr>
        <p:spPr>
          <a:xfrm>
            <a:off x="0" y="2546502"/>
            <a:ext cx="12192000" cy="369332"/>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CB4"/>
                </a:solidFill>
                <a:effectLst/>
                <a:uLnTx/>
                <a:uFillTx/>
                <a:latin typeface="Arvo" panose="02000000000000000000"/>
                <a:ea typeface="+mn-ea"/>
                <a:cs typeface="+mn-cs"/>
              </a:rPr>
              <a:t>Next Call for Nominations Opens: March 1, 2025</a:t>
            </a:r>
          </a:p>
        </p:txBody>
      </p:sp>
      <p:sp>
        <p:nvSpPr>
          <p:cNvPr id="12" name="Rectangle 11"/>
          <p:cNvSpPr/>
          <p:nvPr/>
        </p:nvSpPr>
        <p:spPr>
          <a:xfrm>
            <a:off x="542924" y="3131959"/>
            <a:ext cx="11258551" cy="1477328"/>
          </a:xfrm>
          <a:prstGeom prst="rect">
            <a:avLst/>
          </a:prstGeom>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Montserrat" panose="00000500000000000000"/>
                <a:ea typeface="+mn-ea"/>
                <a:cs typeface="+mn-cs"/>
              </a:rPr>
              <a:t>At least 3 new nominations are required for an award to be given within a prize cycle.</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333333"/>
              </a:solidFill>
              <a:effectLst/>
              <a:uLnTx/>
              <a:uFillTx/>
              <a:latin typeface="Montserrat" panose="00000500000000000000"/>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Montserrat" panose="00000500000000000000"/>
                <a:ea typeface="+mn-ea"/>
                <a:cs typeface="+mn-cs"/>
              </a:rPr>
              <a:t>Any SIAM-sponsored prize which receives less than three new nominations to an open call for nominations will not be awarded in that cycle. In the case that the prize is skipped for one cycle, any nominations that were received and remain eligible will be carried over to the next cycle. Carryovers do not count for the purposes of meeting minima for new nominations. But if nominators revise the package, it is then counted as a new nomination.</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333333"/>
              </a:solidFill>
              <a:effectLst/>
              <a:uLnTx/>
              <a:uFillTx/>
              <a:latin typeface="Montserrat" panose="00000500000000000000"/>
              <a:ea typeface="+mn-ea"/>
              <a:cs typeface="+mn-cs"/>
            </a:endParaRPr>
          </a:p>
        </p:txBody>
      </p:sp>
      <p:sp>
        <p:nvSpPr>
          <p:cNvPr id="13" name="Rectangle 12"/>
          <p:cNvSpPr/>
          <p:nvPr/>
        </p:nvSpPr>
        <p:spPr>
          <a:xfrm>
            <a:off x="1638299" y="4747529"/>
            <a:ext cx="9372601" cy="646331"/>
          </a:xfrm>
          <a:prstGeom prst="rect">
            <a:avLst/>
          </a:prstGeom>
          <a:solidFill>
            <a:schemeClr val="accent3"/>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vo" panose="02000000000000000000"/>
                <a:ea typeface="+mn-ea"/>
                <a:cs typeface="+mn-cs"/>
              </a:rPr>
              <a:t>Help SIAG/SC honor outstanding contributions in the field of parallel scientific and engineering computing by nominating qualified individuals!</a:t>
            </a:r>
          </a:p>
        </p:txBody>
      </p:sp>
      <p:sp>
        <p:nvSpPr>
          <p:cNvPr id="14" name="Rectangle 13"/>
          <p:cNvSpPr/>
          <p:nvPr/>
        </p:nvSpPr>
        <p:spPr>
          <a:xfrm>
            <a:off x="0" y="5742156"/>
            <a:ext cx="12191999" cy="369332"/>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CB4"/>
                </a:solidFill>
                <a:effectLst/>
                <a:uLnTx/>
                <a:uFillTx/>
                <a:latin typeface="Montserrat" panose="00000500000000000000"/>
                <a:ea typeface="+mn-ea"/>
                <a:cs typeface="+mn-cs"/>
              </a:rPr>
              <a:t>For more information visit: </a:t>
            </a:r>
            <a:r>
              <a:rPr kumimoji="0" lang="en-US" sz="1100" b="1" i="0" u="none" strike="noStrike" kern="1200" cap="none" spc="0" normalizeH="0" baseline="0" noProof="0">
                <a:ln>
                  <a:noFill/>
                </a:ln>
                <a:solidFill>
                  <a:srgbClr val="006CB4"/>
                </a:solidFill>
                <a:effectLst/>
                <a:uLnTx/>
                <a:uFillTx/>
                <a:latin typeface="Montserrat" panose="00000500000000000000"/>
                <a:ea typeface="+mn-ea"/>
                <a:cs typeface="+mn-cs"/>
              </a:rPr>
              <a:t>https://www.siam.org/prizes-recognition/policies-guidelines/detail/prizes-and-recognition</a:t>
            </a:r>
          </a:p>
        </p:txBody>
      </p:sp>
    </p:spTree>
    <p:extLst>
      <p:ext uri="{BB962C8B-B14F-4D97-AF65-F5344CB8AC3E}">
        <p14:creationId xmlns:p14="http://schemas.microsoft.com/office/powerpoint/2010/main" val="3427579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7"/>
          <p:cNvSpPr>
            <a:spLocks noGrp="1"/>
          </p:cNvSpPr>
          <p:nvPr>
            <p:ph type="ftr" sz="quarter" idx="11"/>
          </p:nvPr>
        </p:nvSpPr>
        <p:spPr>
          <a:xfrm>
            <a:off x="3406444" y="6421685"/>
            <a:ext cx="6404305"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SIAG/SC Business meeting</a:t>
            </a:r>
          </a:p>
        </p:txBody>
      </p:sp>
      <p:sp>
        <p:nvSpPr>
          <p:cNvPr id="4" name="TextBox 3"/>
          <p:cNvSpPr txBox="1"/>
          <p:nvPr/>
        </p:nvSpPr>
        <p:spPr>
          <a:xfrm>
            <a:off x="6212161" y="1736213"/>
            <a:ext cx="5423056" cy="2490425"/>
          </a:xfrm>
          <a:prstGeom prst="rect">
            <a:avLst/>
          </a:prstGeom>
          <a:noFill/>
        </p:spPr>
        <p:txBody>
          <a:bodyPr wrap="square" rtlCol="0">
            <a:spAutoFit/>
          </a:bodyPr>
          <a:lstStyle/>
          <a:p>
            <a:pPr marL="0" marR="0" lvl="0" indent="0" algn="l" defTabSz="457200" rtl="0" eaLnBrk="1" fontAlgn="auto" latinLnBrk="0" hangingPunct="1">
              <a:lnSpc>
                <a:spcPct val="125000"/>
              </a:lnSpc>
              <a:spcBef>
                <a:spcPts val="0"/>
              </a:spcBef>
              <a:spcAft>
                <a:spcPts val="0"/>
              </a:spcAft>
              <a:buClr>
                <a:srgbClr val="006CB4"/>
              </a:buClr>
              <a:buSzTx/>
              <a:buFontTx/>
              <a:buNone/>
              <a:tabLst/>
              <a:defRPr/>
            </a:pPr>
            <a:r>
              <a:rPr kumimoji="0" lang="en-US" sz="1800" b="0" i="0" u="none" strike="noStrike" kern="1200" cap="none" spc="0" normalizeH="0" baseline="0" noProof="0">
                <a:ln>
                  <a:noFill/>
                </a:ln>
                <a:solidFill>
                  <a:prstClr val="black"/>
                </a:solidFill>
                <a:effectLst/>
                <a:uLnTx/>
                <a:uFillTx/>
                <a:latin typeface="Montserrat" panose="00000500000000000000"/>
                <a:ea typeface="+mn-ea"/>
                <a:cs typeface="+mn-cs"/>
              </a:rPr>
              <a:t>The Annual Meeting provides a broad view of the state of the art in applied mathematics, computational and data science, and their applications through invited presentations, prize lectures, </a:t>
            </a:r>
            <a:r>
              <a:rPr kumimoji="0" lang="en-US" sz="1800" b="0" i="0" u="none" strike="noStrike" kern="1200" cap="none" spc="0" normalizeH="0" baseline="0" noProof="0" err="1">
                <a:ln>
                  <a:noFill/>
                </a:ln>
                <a:solidFill>
                  <a:prstClr val="black"/>
                </a:solidFill>
                <a:effectLst/>
                <a:uLnTx/>
                <a:uFillTx/>
                <a:latin typeface="Montserrat" panose="00000500000000000000"/>
                <a:ea typeface="+mn-ea"/>
                <a:cs typeface="+mn-cs"/>
              </a:rPr>
              <a:t>minitutorials</a:t>
            </a:r>
            <a:r>
              <a:rPr kumimoji="0" lang="en-US" sz="1800" b="0" i="0" u="none" strike="noStrike" kern="1200" cap="none" spc="0" normalizeH="0" baseline="0" noProof="0">
                <a:ln>
                  <a:noFill/>
                </a:ln>
                <a:solidFill>
                  <a:prstClr val="black"/>
                </a:solidFill>
                <a:effectLst/>
                <a:uLnTx/>
                <a:uFillTx/>
                <a:latin typeface="Montserrat" panose="00000500000000000000"/>
                <a:ea typeface="+mn-ea"/>
                <a:cs typeface="+mn-cs"/>
              </a:rPr>
              <a:t>, </a:t>
            </a:r>
            <a:r>
              <a:rPr kumimoji="0" lang="en-US" sz="1800" b="0" i="0" u="none" strike="noStrike" kern="1200" cap="none" spc="0" normalizeH="0" baseline="0" noProof="0" err="1">
                <a:ln>
                  <a:noFill/>
                </a:ln>
                <a:solidFill>
                  <a:prstClr val="black"/>
                </a:solidFill>
                <a:effectLst/>
                <a:uLnTx/>
                <a:uFillTx/>
                <a:latin typeface="Montserrat" panose="00000500000000000000"/>
                <a:ea typeface="+mn-ea"/>
                <a:cs typeface="+mn-cs"/>
              </a:rPr>
              <a:t>minisymposia</a:t>
            </a:r>
            <a:r>
              <a:rPr kumimoji="0" lang="en-US" sz="1800" b="0" i="0" u="none" strike="noStrike" kern="1200" cap="none" spc="0" normalizeH="0" baseline="0" noProof="0">
                <a:ln>
                  <a:noFill/>
                </a:ln>
                <a:solidFill>
                  <a:prstClr val="black"/>
                </a:solidFill>
                <a:effectLst/>
                <a:uLnTx/>
                <a:uFillTx/>
                <a:latin typeface="Montserrat" panose="00000500000000000000"/>
                <a:ea typeface="+mn-ea"/>
                <a:cs typeface="+mn-cs"/>
              </a:rPr>
              <a:t>, contributed presentations, and posters.</a:t>
            </a:r>
          </a:p>
          <a:p>
            <a:pPr marL="0" marR="0" lvl="0" indent="0" algn="l" defTabSz="457200" rtl="0" eaLnBrk="1" fontAlgn="auto" latinLnBrk="0" hangingPunct="1">
              <a:lnSpc>
                <a:spcPct val="125000"/>
              </a:lnSpc>
              <a:spcBef>
                <a:spcPts val="0"/>
              </a:spcBef>
              <a:spcAft>
                <a:spcPts val="0"/>
              </a:spcAft>
              <a:buClr>
                <a:srgbClr val="006CB4"/>
              </a:buClr>
              <a:buSzTx/>
              <a:buFontTx/>
              <a:buNone/>
              <a:tabLst/>
              <a:defRPr/>
            </a:pPr>
            <a:endParaRPr lang="en-US">
              <a:solidFill>
                <a:prstClr val="black"/>
              </a:solidFill>
              <a:latin typeface="Montserrat" panose="00000500000000000000"/>
            </a:endParaRPr>
          </a:p>
          <a:p>
            <a:pPr defTabSz="457200">
              <a:lnSpc>
                <a:spcPct val="125000"/>
              </a:lnSpc>
              <a:buClr>
                <a:srgbClr val="006CB4"/>
              </a:buClr>
              <a:defRPr/>
            </a:pPr>
            <a:r>
              <a:rPr lang="en-US">
                <a:solidFill>
                  <a:prstClr val="black"/>
                </a:solidFill>
                <a:latin typeface="Montserrat" panose="00000500000000000000"/>
              </a:rPr>
              <a:t>The 2024 online component will take place July 18</a:t>
            </a:r>
            <a:r>
              <a:rPr lang="en-US" baseline="30000">
                <a:solidFill>
                  <a:prstClr val="black"/>
                </a:solidFill>
                <a:latin typeface="Montserrat" panose="00000500000000000000"/>
              </a:rPr>
              <a:t>th</a:t>
            </a:r>
            <a:r>
              <a:rPr lang="en-US">
                <a:solidFill>
                  <a:prstClr val="black"/>
                </a:solidFill>
                <a:latin typeface="Montserrat" panose="00000500000000000000"/>
              </a:rPr>
              <a:t>-20</a:t>
            </a:r>
            <a:r>
              <a:rPr lang="en-US" baseline="30000">
                <a:solidFill>
                  <a:prstClr val="black"/>
                </a:solidFill>
                <a:latin typeface="Montserrat" panose="00000500000000000000"/>
              </a:rPr>
              <a:t>th</a:t>
            </a:r>
            <a:endParaRPr kumimoji="0" lang="fr-FR" sz="1800" b="0" i="0" u="none" strike="noStrike" kern="1200" cap="none" spc="0" normalizeH="0" baseline="0" noProof="0">
              <a:ln>
                <a:noFill/>
              </a:ln>
              <a:solidFill>
                <a:srgbClr val="404040"/>
              </a:solidFill>
              <a:effectLst/>
              <a:uLnTx/>
              <a:uFillTx/>
              <a:latin typeface="Montserrat" panose="00000500000000000000"/>
              <a:ea typeface="+mn-ea"/>
              <a:cs typeface="+mn-cs"/>
            </a:endParaRPr>
          </a:p>
        </p:txBody>
      </p:sp>
      <p:sp>
        <p:nvSpPr>
          <p:cNvPr id="5" name="TextBox 4">
            <a:extLst>
              <a:ext uri="{FF2B5EF4-FFF2-40B4-BE49-F238E27FC236}">
                <a16:creationId xmlns:a16="http://schemas.microsoft.com/office/drawing/2014/main" id="{C88ECD51-61C4-44B2-A147-35144CF37E0B}"/>
              </a:ext>
            </a:extLst>
          </p:cNvPr>
          <p:cNvSpPr txBox="1"/>
          <p:nvPr/>
        </p:nvSpPr>
        <p:spPr>
          <a:xfrm>
            <a:off x="6212161" y="385705"/>
            <a:ext cx="3075522"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6CB4"/>
                </a:solidFill>
                <a:effectLst/>
                <a:uLnTx/>
                <a:uFillTx/>
                <a:latin typeface="Arvo" panose="02000000000000000000" pitchFamily="2" charset="0"/>
                <a:ea typeface="+mn-ea"/>
                <a:cs typeface="+mn-cs"/>
              </a:rPr>
              <a:t>July </a:t>
            </a:r>
            <a:r>
              <a:rPr lang="en-US" sz="2000">
                <a:solidFill>
                  <a:srgbClr val="006CB4"/>
                </a:solidFill>
                <a:latin typeface="Arvo" panose="02000000000000000000" pitchFamily="2" charset="0"/>
              </a:rPr>
              <a:t>8</a:t>
            </a:r>
            <a:r>
              <a:rPr kumimoji="0" lang="en-US" sz="2000" b="0" i="0" u="none" strike="noStrike" kern="1200" cap="none" spc="0" normalizeH="0" baseline="30000" noProof="0" err="1">
                <a:ln>
                  <a:noFill/>
                </a:ln>
                <a:solidFill>
                  <a:srgbClr val="006CB4"/>
                </a:solidFill>
                <a:effectLst/>
                <a:uLnTx/>
                <a:uFillTx/>
                <a:latin typeface="Arvo" panose="02000000000000000000" pitchFamily="2" charset="0"/>
                <a:ea typeface="+mn-ea"/>
                <a:cs typeface="+mn-cs"/>
              </a:rPr>
              <a:t>th</a:t>
            </a:r>
            <a:r>
              <a:rPr kumimoji="0" lang="en-US" sz="2000" b="0" i="0" u="none" strike="noStrike" kern="1200" cap="none" spc="0" normalizeH="0" baseline="0" noProof="0">
                <a:ln>
                  <a:noFill/>
                </a:ln>
                <a:solidFill>
                  <a:srgbClr val="006CB4"/>
                </a:solidFill>
                <a:effectLst/>
                <a:uLnTx/>
                <a:uFillTx/>
                <a:latin typeface="Arvo" panose="02000000000000000000" pitchFamily="2" charset="0"/>
                <a:ea typeface="+mn-ea"/>
                <a:cs typeface="+mn-cs"/>
              </a:rPr>
              <a:t> – July 12</a:t>
            </a:r>
            <a:r>
              <a:rPr kumimoji="0" lang="en-US" sz="2000" b="0" i="0" u="none" strike="noStrike" kern="1200" cap="none" spc="0" normalizeH="0" baseline="30000" noProof="0">
                <a:ln>
                  <a:noFill/>
                </a:ln>
                <a:solidFill>
                  <a:srgbClr val="006CB4"/>
                </a:solidFill>
                <a:effectLst/>
                <a:uLnTx/>
                <a:uFillTx/>
                <a:latin typeface="Arvo" panose="02000000000000000000" pitchFamily="2" charset="0"/>
                <a:ea typeface="+mn-ea"/>
                <a:cs typeface="+mn-cs"/>
              </a:rPr>
              <a:t>th</a:t>
            </a:r>
            <a:r>
              <a:rPr kumimoji="0" lang="en-US" sz="2000" b="0" i="0" u="none" strike="noStrike" kern="1200" cap="none" spc="0" normalizeH="0" baseline="0" noProof="0">
                <a:ln>
                  <a:noFill/>
                </a:ln>
                <a:solidFill>
                  <a:srgbClr val="006CB4"/>
                </a:solidFill>
                <a:effectLst/>
                <a:uLnTx/>
                <a:uFillTx/>
                <a:latin typeface="Arvo" panose="02000000000000000000" pitchFamily="2" charset="0"/>
                <a:ea typeface="+mn-ea"/>
                <a:cs typeface="+mn-cs"/>
              </a:rPr>
              <a:t>, 2024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solidFill>
                  <a:srgbClr val="006CB4"/>
                </a:solidFill>
                <a:latin typeface="Arvo" panose="02000000000000000000" pitchFamily="2" charset="0"/>
              </a:rPr>
              <a:t>Spokane</a:t>
            </a:r>
            <a:r>
              <a:rPr kumimoji="0" lang="en-US" sz="2000" b="0" i="0" u="none" strike="noStrike" kern="1200" cap="none" spc="0" normalizeH="0" baseline="0" noProof="0">
                <a:ln>
                  <a:noFill/>
                </a:ln>
                <a:solidFill>
                  <a:srgbClr val="006CB4"/>
                </a:solidFill>
                <a:effectLst/>
                <a:uLnTx/>
                <a:uFillTx/>
                <a:latin typeface="Arvo" panose="02000000000000000000" pitchFamily="2" charset="0"/>
                <a:ea typeface="+mn-ea"/>
                <a:cs typeface="+mn-cs"/>
              </a:rPr>
              <a:t> Convention Center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solidFill>
                  <a:srgbClr val="006CB4"/>
                </a:solidFill>
                <a:latin typeface="Arvo" panose="02000000000000000000" pitchFamily="2" charset="0"/>
              </a:rPr>
              <a:t>Spokane, Washington</a:t>
            </a:r>
            <a:r>
              <a:rPr kumimoji="0" lang="en-US" sz="2000" b="0" i="0" u="none" strike="noStrike" kern="1200" cap="none" spc="0" normalizeH="0" baseline="0" noProof="0">
                <a:ln>
                  <a:noFill/>
                </a:ln>
                <a:solidFill>
                  <a:srgbClr val="006CB4"/>
                </a:solidFill>
                <a:effectLst/>
                <a:uLnTx/>
                <a:uFillTx/>
                <a:latin typeface="Arvo" panose="02000000000000000000" pitchFamily="2" charset="0"/>
                <a:ea typeface="+mn-ea"/>
                <a:cs typeface="+mn-cs"/>
              </a:rPr>
              <a:t>, U.S. </a:t>
            </a:r>
            <a:endParaRPr kumimoji="0" lang="en-US" sz="2000" b="0" i="1" u="none" strike="noStrike" kern="1200" cap="none" spc="0" normalizeH="0" baseline="0" noProof="0">
              <a:ln>
                <a:noFill/>
              </a:ln>
              <a:solidFill>
                <a:srgbClr val="98C11D"/>
              </a:solidFill>
              <a:effectLst/>
              <a:uLnTx/>
              <a:uFillTx/>
              <a:latin typeface="Arvo" panose="02000000000000000000" pitchFamily="2" charset="0"/>
              <a:ea typeface="+mn-ea"/>
              <a:cs typeface="+mn-cs"/>
            </a:endParaRPr>
          </a:p>
        </p:txBody>
      </p:sp>
      <p:sp>
        <p:nvSpPr>
          <p:cNvPr id="6" name="TextBox 5">
            <a:extLst>
              <a:ext uri="{FF2B5EF4-FFF2-40B4-BE49-F238E27FC236}">
                <a16:creationId xmlns:a16="http://schemas.microsoft.com/office/drawing/2014/main" id="{B1829AC6-12E1-42D8-91A2-E693EF33D4D4}"/>
              </a:ext>
            </a:extLst>
          </p:cNvPr>
          <p:cNvSpPr txBox="1"/>
          <p:nvPr/>
        </p:nvSpPr>
        <p:spPr>
          <a:xfrm>
            <a:off x="0" y="4870527"/>
            <a:ext cx="12192000" cy="1194987"/>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06C2A"/>
                </a:solidFill>
                <a:effectLst/>
                <a:uLnTx/>
                <a:uFillTx/>
                <a:latin typeface="Arvo" panose="02000000000000000000" pitchFamily="2" charset="0"/>
                <a:ea typeface="+mn-ea"/>
                <a:cs typeface="+mn-cs"/>
              </a:rPr>
              <a:t>Organizing Committee Co-Chairs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i="0">
                <a:solidFill>
                  <a:srgbClr val="333333"/>
                </a:solidFill>
                <a:effectLst/>
                <a:latin typeface="ProximaNova-Light"/>
              </a:rPr>
              <a:t>Michael P. Friedlander, University of British Columbia, Canada</a:t>
            </a:r>
            <a:br>
              <a:rPr lang="en-US" sz="2400"/>
            </a:br>
            <a:r>
              <a:rPr lang="en-US" sz="2400" b="0" i="0">
                <a:solidFill>
                  <a:srgbClr val="333333"/>
                </a:solidFill>
                <a:effectLst/>
                <a:latin typeface="ProximaNova-Light"/>
              </a:rPr>
              <a:t>Anna </a:t>
            </a:r>
            <a:r>
              <a:rPr lang="en-US" sz="2400" b="0" i="0" err="1">
                <a:solidFill>
                  <a:srgbClr val="333333"/>
                </a:solidFill>
                <a:effectLst/>
                <a:latin typeface="ProximaNova-Light"/>
              </a:rPr>
              <a:t>Mazzucato</a:t>
            </a:r>
            <a:r>
              <a:rPr lang="en-US" sz="2400" b="0" i="0">
                <a:solidFill>
                  <a:srgbClr val="333333"/>
                </a:solidFill>
                <a:effectLst/>
                <a:latin typeface="ProximaNova-Light"/>
              </a:rPr>
              <a:t>, Pennsylvania State University, U.S.</a:t>
            </a:r>
            <a:endParaRPr kumimoji="0" lang="en-US" sz="2400" b="0" i="0" u="none" strike="noStrike" kern="1200" cap="none" spc="0" normalizeH="0" baseline="0" noProof="0">
              <a:ln>
                <a:noFill/>
              </a:ln>
              <a:solidFill>
                <a:srgbClr val="404040"/>
              </a:solidFill>
              <a:effectLst/>
              <a:uLnTx/>
              <a:uFillTx/>
              <a:latin typeface="Montserrat" panose="00000500000000000000" pitchFamily="2" charset="0"/>
              <a:ea typeface="+mn-ea"/>
              <a:cs typeface="+mn-cs"/>
            </a:endParaRPr>
          </a:p>
        </p:txBody>
      </p:sp>
      <p:pic>
        <p:nvPicPr>
          <p:cNvPr id="2" name="Picture 1">
            <a:extLst>
              <a:ext uri="{FF2B5EF4-FFF2-40B4-BE49-F238E27FC236}">
                <a16:creationId xmlns:a16="http://schemas.microsoft.com/office/drawing/2014/main" id="{CC7A710F-36EC-49C0-A31F-4E239A16372C}"/>
              </a:ext>
            </a:extLst>
          </p:cNvPr>
          <p:cNvPicPr>
            <a:picLocks noChangeAspect="1"/>
          </p:cNvPicPr>
          <p:nvPr/>
        </p:nvPicPr>
        <p:blipFill rotWithShape="1">
          <a:blip r:embed="rId2"/>
          <a:srcRect t="19994" b="585"/>
          <a:stretch/>
        </p:blipFill>
        <p:spPr>
          <a:xfrm>
            <a:off x="248748" y="1751293"/>
            <a:ext cx="5526361" cy="2468880"/>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CD5D8656-0A71-4A39-9DBF-6609F5DD3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65" y="161178"/>
            <a:ext cx="5887835" cy="1285849"/>
          </a:xfrm>
          <a:prstGeom prst="rect">
            <a:avLst/>
          </a:prstGeom>
        </p:spPr>
      </p:pic>
    </p:spTree>
    <p:extLst>
      <p:ext uri="{BB962C8B-B14F-4D97-AF65-F5344CB8AC3E}">
        <p14:creationId xmlns:p14="http://schemas.microsoft.com/office/powerpoint/2010/main" val="2486024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7"/>
          <p:cNvSpPr>
            <a:spLocks noGrp="1"/>
          </p:cNvSpPr>
          <p:nvPr>
            <p:ph type="ftr" sz="quarter" idx="11"/>
          </p:nvPr>
        </p:nvSpPr>
        <p:spPr>
          <a:xfrm>
            <a:off x="3406444" y="6421685"/>
            <a:ext cx="6404305"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SIAG/SC Business meeting</a:t>
            </a:r>
          </a:p>
        </p:txBody>
      </p:sp>
      <p:sp>
        <p:nvSpPr>
          <p:cNvPr id="5" name="TextBox 4">
            <a:extLst>
              <a:ext uri="{FF2B5EF4-FFF2-40B4-BE49-F238E27FC236}">
                <a16:creationId xmlns:a16="http://schemas.microsoft.com/office/drawing/2014/main" id="{C88ECD51-61C4-44B2-A147-35144CF37E0B}"/>
              </a:ext>
            </a:extLst>
          </p:cNvPr>
          <p:cNvSpPr txBox="1"/>
          <p:nvPr/>
        </p:nvSpPr>
        <p:spPr>
          <a:xfrm>
            <a:off x="6212161" y="404755"/>
            <a:ext cx="3075522"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6CB4"/>
                </a:solidFill>
                <a:effectLst/>
                <a:uLnTx/>
                <a:uFillTx/>
                <a:latin typeface="Arvo" panose="02000000000000000000" pitchFamily="2" charset="0"/>
                <a:ea typeface="+mn-ea"/>
                <a:cs typeface="+mn-cs"/>
              </a:rPr>
              <a:t>July 8</a:t>
            </a:r>
            <a:r>
              <a:rPr kumimoji="0" lang="en-US" sz="2000" b="0" i="0" u="none" strike="noStrike" kern="1200" cap="none" spc="0" normalizeH="0" baseline="30000" noProof="0">
                <a:ln>
                  <a:noFill/>
                </a:ln>
                <a:solidFill>
                  <a:srgbClr val="006CB4"/>
                </a:solidFill>
                <a:effectLst/>
                <a:uLnTx/>
                <a:uFillTx/>
                <a:latin typeface="Arvo" panose="02000000000000000000" pitchFamily="2" charset="0"/>
                <a:ea typeface="+mn-ea"/>
                <a:cs typeface="+mn-cs"/>
              </a:rPr>
              <a:t>th</a:t>
            </a:r>
            <a:r>
              <a:rPr kumimoji="0" lang="en-US" sz="2000" b="0" i="0" u="none" strike="noStrike" kern="1200" cap="none" spc="0" normalizeH="0" baseline="0" noProof="0">
                <a:ln>
                  <a:noFill/>
                </a:ln>
                <a:solidFill>
                  <a:srgbClr val="006CB4"/>
                </a:solidFill>
                <a:effectLst/>
                <a:uLnTx/>
                <a:uFillTx/>
                <a:latin typeface="Arvo" panose="02000000000000000000" pitchFamily="2" charset="0"/>
                <a:ea typeface="+mn-ea"/>
                <a:cs typeface="+mn-cs"/>
              </a:rPr>
              <a:t> – July 12</a:t>
            </a:r>
            <a:r>
              <a:rPr kumimoji="0" lang="en-US" sz="2000" b="0" i="0" u="none" strike="noStrike" kern="1200" cap="none" spc="0" normalizeH="0" baseline="30000" noProof="0">
                <a:ln>
                  <a:noFill/>
                </a:ln>
                <a:solidFill>
                  <a:srgbClr val="006CB4"/>
                </a:solidFill>
                <a:effectLst/>
                <a:uLnTx/>
                <a:uFillTx/>
                <a:latin typeface="Arvo" panose="02000000000000000000" pitchFamily="2" charset="0"/>
                <a:ea typeface="+mn-ea"/>
                <a:cs typeface="+mn-cs"/>
              </a:rPr>
              <a:t>th</a:t>
            </a:r>
            <a:r>
              <a:rPr kumimoji="0" lang="en-US" sz="2000" b="0" i="0" u="none" strike="noStrike" kern="1200" cap="none" spc="0" normalizeH="0" baseline="0" noProof="0">
                <a:ln>
                  <a:noFill/>
                </a:ln>
                <a:solidFill>
                  <a:srgbClr val="006CB4"/>
                </a:solidFill>
                <a:effectLst/>
                <a:uLnTx/>
                <a:uFillTx/>
                <a:latin typeface="Arvo" panose="02000000000000000000" pitchFamily="2" charset="0"/>
                <a:ea typeface="+mn-ea"/>
                <a:cs typeface="+mn-cs"/>
              </a:rPr>
              <a:t>, 2024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6CB4"/>
                </a:solidFill>
                <a:effectLst/>
                <a:uLnTx/>
                <a:uFillTx/>
                <a:latin typeface="Arvo" panose="02000000000000000000" pitchFamily="2" charset="0"/>
                <a:ea typeface="+mn-ea"/>
                <a:cs typeface="+mn-cs"/>
              </a:rPr>
              <a:t>Spokane Convention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6CB4"/>
                </a:solidFill>
                <a:effectLst/>
                <a:uLnTx/>
                <a:uFillTx/>
                <a:latin typeface="Arvo" panose="02000000000000000000" pitchFamily="2" charset="0"/>
                <a:ea typeface="+mn-ea"/>
                <a:cs typeface="+mn-cs"/>
              </a:rPr>
              <a:t>Spokane, Washington, U.S. </a:t>
            </a:r>
            <a:endParaRPr kumimoji="0" lang="en-US" sz="2000" b="0" i="1" u="none" strike="noStrike" kern="1200" cap="none" spc="0" normalizeH="0" baseline="0" noProof="0">
              <a:ln>
                <a:noFill/>
              </a:ln>
              <a:solidFill>
                <a:srgbClr val="98C11D"/>
              </a:solidFill>
              <a:effectLst/>
              <a:uLnTx/>
              <a:uFillTx/>
              <a:latin typeface="Arvo" panose="02000000000000000000" pitchFamily="2" charset="0"/>
              <a:ea typeface="+mn-ea"/>
              <a:cs typeface="+mn-cs"/>
            </a:endParaRPr>
          </a:p>
        </p:txBody>
      </p:sp>
      <p:sp>
        <p:nvSpPr>
          <p:cNvPr id="9" name="TextBox 8"/>
          <p:cNvSpPr txBox="1"/>
          <p:nvPr/>
        </p:nvSpPr>
        <p:spPr>
          <a:xfrm>
            <a:off x="591964" y="1636605"/>
            <a:ext cx="11240393" cy="4515620"/>
          </a:xfrm>
          <a:prstGeom prst="rect">
            <a:avLst/>
          </a:prstGeom>
          <a:noFill/>
        </p:spPr>
        <p:txBody>
          <a:bodyPr wrap="square" numCol="2" rtlCol="0">
            <a:noAutofit/>
          </a:bodyPr>
          <a:lstStyle/>
          <a:p>
            <a:pPr marL="0" marR="0" lvl="0" indent="0" algn="l" defTabSz="457200" rtl="0" eaLnBrk="1" fontAlgn="auto" latinLnBrk="0" hangingPunct="1">
              <a:lnSpc>
                <a:spcPct val="150000"/>
              </a:lnSpc>
              <a:spcBef>
                <a:spcPts val="0"/>
              </a:spcBef>
              <a:spcAft>
                <a:spcPts val="0"/>
              </a:spcAft>
              <a:buClr>
                <a:srgbClr val="006CB4"/>
              </a:buClr>
              <a:buSzTx/>
              <a:buFontTx/>
              <a:buNone/>
              <a:tabLst/>
              <a:defRPr/>
            </a:pPr>
            <a:r>
              <a:rPr kumimoji="0" lang="fr-FR" sz="1800" b="1" i="0" u="none" strike="noStrike" kern="1200" cap="none" spc="0" normalizeH="0" baseline="0" noProof="0" err="1">
                <a:ln>
                  <a:noFill/>
                </a:ln>
                <a:solidFill>
                  <a:srgbClr val="006CB4"/>
                </a:solidFill>
                <a:effectLst/>
                <a:uLnTx/>
                <a:uFillTx/>
                <a:latin typeface="Arvo" panose="02000000000000000000" pitchFamily="2" charset="0"/>
                <a:ea typeface="+mn-ea"/>
                <a:cs typeface="+mn-cs"/>
              </a:rPr>
              <a:t>Held</a:t>
            </a:r>
            <a:r>
              <a:rPr kumimoji="0" lang="fr-FR" sz="1800" b="1" i="0" u="none" strike="noStrike" kern="1200" cap="none" spc="0" normalizeH="0" baseline="0" noProof="0">
                <a:ln>
                  <a:noFill/>
                </a:ln>
                <a:solidFill>
                  <a:srgbClr val="006CB4"/>
                </a:solidFill>
                <a:effectLst/>
                <a:uLnTx/>
                <a:uFillTx/>
                <a:latin typeface="Arvo" panose="02000000000000000000" pitchFamily="2" charset="0"/>
                <a:ea typeface="+mn-ea"/>
                <a:cs typeface="+mn-cs"/>
              </a:rPr>
              <a:t> </a:t>
            </a:r>
            <a:r>
              <a:rPr kumimoji="0" lang="fr-FR" sz="1800" b="1" i="0" u="none" strike="noStrike" kern="1200" cap="none" spc="0" normalizeH="0" baseline="0" noProof="0" err="1">
                <a:ln>
                  <a:noFill/>
                </a:ln>
                <a:solidFill>
                  <a:srgbClr val="006CB4"/>
                </a:solidFill>
                <a:effectLst/>
                <a:uLnTx/>
                <a:uFillTx/>
                <a:latin typeface="Arvo" panose="02000000000000000000" pitchFamily="2" charset="0"/>
                <a:ea typeface="+mn-ea"/>
                <a:cs typeface="+mn-cs"/>
              </a:rPr>
              <a:t>Jointly</a:t>
            </a:r>
            <a:r>
              <a:rPr kumimoji="0" lang="fr-FR" sz="1800" b="1" i="0" u="none" strike="noStrike" kern="1200" cap="none" spc="0" normalizeH="0" baseline="0" noProof="0">
                <a:ln>
                  <a:noFill/>
                </a:ln>
                <a:solidFill>
                  <a:srgbClr val="006CB4"/>
                </a:solidFill>
                <a:effectLst/>
                <a:uLnTx/>
                <a:uFillTx/>
                <a:latin typeface="Arvo" panose="02000000000000000000" pitchFamily="2" charset="0"/>
                <a:ea typeface="+mn-ea"/>
                <a:cs typeface="+mn-cs"/>
              </a:rPr>
              <a:t> </a:t>
            </a:r>
            <a:r>
              <a:rPr kumimoji="0" lang="fr-FR" sz="1800" b="1" i="0" u="none" strike="noStrike" kern="1200" cap="none" spc="0" normalizeH="0" baseline="0" noProof="0" err="1">
                <a:ln>
                  <a:noFill/>
                </a:ln>
                <a:solidFill>
                  <a:srgbClr val="006CB4"/>
                </a:solidFill>
                <a:effectLst/>
                <a:uLnTx/>
                <a:uFillTx/>
                <a:latin typeface="Arvo" panose="02000000000000000000" pitchFamily="2" charset="0"/>
                <a:ea typeface="+mn-ea"/>
                <a:cs typeface="+mn-cs"/>
              </a:rPr>
              <a:t>with</a:t>
            </a:r>
            <a:r>
              <a:rPr kumimoji="0" lang="fr-FR" sz="1800" b="0" i="0" u="none" strike="noStrike" kern="1200" cap="none" spc="0" normalizeH="0" baseline="0" noProof="0">
                <a:ln>
                  <a:noFill/>
                </a:ln>
                <a:solidFill>
                  <a:srgbClr val="006CB4"/>
                </a:solidFill>
                <a:effectLst/>
                <a:uLnTx/>
                <a:uFillTx/>
                <a:latin typeface="Arvo" panose="02000000000000000000" pitchFamily="2" charset="0"/>
                <a:ea typeface="+mn-ea"/>
                <a:cs typeface="+mn-cs"/>
              </a:rPr>
              <a:t>:</a:t>
            </a:r>
          </a:p>
          <a:p>
            <a:pPr marL="285750" marR="0" lvl="0" indent="-285750" algn="l" defTabSz="457200" rtl="0" eaLnBrk="1" fontAlgn="auto" latinLnBrk="0" hangingPunct="1">
              <a:lnSpc>
                <a:spcPct val="150000"/>
              </a:lnSpc>
              <a:spcBef>
                <a:spcPts val="0"/>
              </a:spcBef>
              <a:spcAft>
                <a:spcPts val="0"/>
              </a:spcAft>
              <a:buClr>
                <a:srgbClr val="006CB4"/>
              </a:buClr>
              <a:buSzTx/>
              <a:buFont typeface="Arial" panose="020B0604020202020204" pitchFamily="34" charset="0"/>
              <a:buChar char="•"/>
              <a:tabLst/>
              <a:defRPr/>
            </a:pPr>
            <a:r>
              <a:rPr kumimoji="0" lang="en-US" sz="1600" b="0" i="0" u="none" strike="noStrike" kern="1200" cap="none" spc="0" normalizeH="0" baseline="0" noProof="0">
                <a:ln>
                  <a:noFill/>
                </a:ln>
                <a:solidFill>
                  <a:srgbClr val="404040"/>
                </a:solidFill>
                <a:effectLst/>
                <a:uLnTx/>
                <a:uFillTx/>
                <a:latin typeface="Montserrat" panose="00000500000000000000"/>
                <a:ea typeface="+mn-ea"/>
                <a:cs typeface="+mn-cs"/>
              </a:rPr>
              <a:t>SIAM Conference on Discrete Mathematics (DM24)</a:t>
            </a:r>
          </a:p>
          <a:p>
            <a:pPr marL="285750" marR="0" lvl="0" indent="-285750" algn="l" defTabSz="457200" rtl="0" eaLnBrk="1" fontAlgn="auto" latinLnBrk="0" hangingPunct="1">
              <a:lnSpc>
                <a:spcPct val="150000"/>
              </a:lnSpc>
              <a:spcBef>
                <a:spcPts val="0"/>
              </a:spcBef>
              <a:spcAft>
                <a:spcPts val="0"/>
              </a:spcAft>
              <a:buClr>
                <a:srgbClr val="006CB4"/>
              </a:buClr>
              <a:buSzTx/>
              <a:buFont typeface="Arial" panose="020B0604020202020204" pitchFamily="34" charset="0"/>
              <a:buChar char="•"/>
              <a:tabLst/>
              <a:defRPr/>
            </a:pPr>
            <a:r>
              <a:rPr kumimoji="0" lang="en-US" sz="1600" b="0" i="0" u="none" strike="noStrike" kern="1200" cap="none" spc="0" normalizeH="0" baseline="0" noProof="0">
                <a:ln>
                  <a:noFill/>
                </a:ln>
                <a:solidFill>
                  <a:srgbClr val="404040"/>
                </a:solidFill>
                <a:effectLst/>
                <a:uLnTx/>
                <a:uFillTx/>
                <a:latin typeface="Montserrat" panose="00000500000000000000"/>
                <a:ea typeface="+mn-ea"/>
                <a:cs typeface="+mn-cs"/>
              </a:rPr>
              <a:t>SIAM Conference on Applied Mathematics in Education (ED24)</a:t>
            </a:r>
          </a:p>
          <a:p>
            <a:pPr marR="0" lvl="0" algn="l" defTabSz="457200" rtl="0" eaLnBrk="1" fontAlgn="auto" latinLnBrk="0" hangingPunct="1">
              <a:lnSpc>
                <a:spcPct val="150000"/>
              </a:lnSpc>
              <a:spcBef>
                <a:spcPts val="0"/>
              </a:spcBef>
              <a:spcAft>
                <a:spcPts val="0"/>
              </a:spcAft>
              <a:buClr>
                <a:srgbClr val="006CB4"/>
              </a:buClr>
              <a:buSzTx/>
              <a:tabLst/>
              <a:defRPr/>
            </a:pPr>
            <a:r>
              <a:rPr kumimoji="0" lang="fr-FR" sz="1800" b="1" i="0" u="none" strike="noStrike" kern="1200" cap="none" spc="0" normalizeH="0" baseline="0" noProof="0">
                <a:ln>
                  <a:noFill/>
                </a:ln>
                <a:solidFill>
                  <a:srgbClr val="98C11D"/>
                </a:solidFill>
                <a:effectLst/>
                <a:uLnTx/>
                <a:uFillTx/>
                <a:latin typeface="Arvo" panose="02000000000000000000" pitchFamily="2" charset="0"/>
                <a:ea typeface="+mn-ea"/>
                <a:cs typeface="+mn-cs"/>
              </a:rPr>
              <a:t>Tracks of Sessions by SIAM </a:t>
            </a:r>
            <a:r>
              <a:rPr kumimoji="0" lang="fr-FR" sz="1800" b="1" i="0" u="none" strike="noStrike" kern="1200" cap="none" spc="0" normalizeH="0" baseline="0" noProof="0" err="1">
                <a:ln>
                  <a:noFill/>
                </a:ln>
                <a:solidFill>
                  <a:srgbClr val="98C11D"/>
                </a:solidFill>
                <a:effectLst/>
                <a:uLnTx/>
                <a:uFillTx/>
                <a:latin typeface="Arvo" panose="02000000000000000000" pitchFamily="2" charset="0"/>
                <a:ea typeface="+mn-ea"/>
                <a:cs typeface="+mn-cs"/>
              </a:rPr>
              <a:t>SIAGs</a:t>
            </a:r>
            <a:r>
              <a:rPr kumimoji="0" lang="fr-FR" sz="1800" b="1" i="0" u="none" strike="noStrike" kern="1200" cap="none" spc="0" normalizeH="0" baseline="0" noProof="0">
                <a:ln>
                  <a:noFill/>
                </a:ln>
                <a:solidFill>
                  <a:srgbClr val="98C11D"/>
                </a:solidFill>
                <a:effectLst/>
                <a:uLnTx/>
                <a:uFillTx/>
                <a:latin typeface="Arvo" panose="02000000000000000000" pitchFamily="2" charset="0"/>
                <a:ea typeface="+mn-ea"/>
                <a:cs typeface="+mn-cs"/>
              </a:rPr>
              <a:t>:</a:t>
            </a:r>
          </a:p>
          <a:p>
            <a:pPr marL="285750" marR="0" lvl="0" indent="-285750" algn="l" defTabSz="457200" rtl="0" eaLnBrk="1" fontAlgn="auto" latinLnBrk="0" hangingPunct="1">
              <a:lnSpc>
                <a:spcPct val="150000"/>
              </a:lnSpc>
              <a:spcBef>
                <a:spcPts val="0"/>
              </a:spcBef>
              <a:spcAft>
                <a:spcPts val="0"/>
              </a:spcAft>
              <a:buClr>
                <a:srgbClr val="006CB4"/>
              </a:buClr>
              <a:buSzTx/>
              <a:buFont typeface="Arial" panose="020B0604020202020204" pitchFamily="34" charset="0"/>
              <a:buChar char="•"/>
              <a:tabLst/>
              <a:defRPr/>
            </a:pPr>
            <a:r>
              <a:rPr lang="en-US" sz="1600">
                <a:solidFill>
                  <a:srgbClr val="404040"/>
                </a:solidFill>
                <a:latin typeface="Montserrat" panose="00000500000000000000"/>
              </a:rPr>
              <a:t>Dynamical Systems</a:t>
            </a:r>
            <a:endParaRPr kumimoji="0" lang="fr-FR" sz="1600" b="0" i="0" u="none" strike="noStrike" kern="1200" cap="none" spc="0" normalizeH="0" baseline="0" noProof="0">
              <a:ln>
                <a:noFill/>
              </a:ln>
              <a:solidFill>
                <a:srgbClr val="404040"/>
              </a:solidFill>
              <a:effectLst/>
              <a:uLnTx/>
              <a:uFillTx/>
              <a:latin typeface="Montserrat" panose="00000500000000000000"/>
              <a:ea typeface="+mn-ea"/>
              <a:cs typeface="+mn-cs"/>
            </a:endParaRPr>
          </a:p>
          <a:p>
            <a:pPr marL="0" marR="0" lvl="0" indent="0" algn="l" defTabSz="457200" rtl="0" eaLnBrk="1" fontAlgn="auto" latinLnBrk="0" hangingPunct="1">
              <a:lnSpc>
                <a:spcPct val="150000"/>
              </a:lnSpc>
              <a:spcBef>
                <a:spcPts val="0"/>
              </a:spcBef>
              <a:spcAft>
                <a:spcPts val="0"/>
              </a:spcAft>
              <a:buClr>
                <a:srgbClr val="006CB4"/>
              </a:buClr>
              <a:buSzTx/>
              <a:buFontTx/>
              <a:buNone/>
              <a:tabLst/>
              <a:defRPr/>
            </a:pPr>
            <a:r>
              <a:rPr kumimoji="0" lang="fr-FR" sz="1800" b="1" i="0" u="none" strike="noStrike" kern="1200" cap="none" spc="0" normalizeH="0" baseline="0" noProof="0">
                <a:ln>
                  <a:noFill/>
                </a:ln>
                <a:solidFill>
                  <a:srgbClr val="E06C2A"/>
                </a:solidFill>
                <a:effectLst/>
                <a:uLnTx/>
                <a:uFillTx/>
                <a:latin typeface="Arvo" panose="02000000000000000000"/>
                <a:ea typeface="+mn-ea"/>
                <a:cs typeface="+mn-cs"/>
              </a:rPr>
              <a:t>Registration Deadline:</a:t>
            </a:r>
            <a:endParaRPr kumimoji="0" lang="fr-FR" sz="1600" b="0" i="0" u="none" strike="noStrike" kern="1200" cap="none" spc="0" normalizeH="0" baseline="0" noProof="0">
              <a:ln>
                <a:noFill/>
              </a:ln>
              <a:solidFill>
                <a:srgbClr val="404040"/>
              </a:solidFill>
              <a:effectLst/>
              <a:uLnTx/>
              <a:uFillTx/>
              <a:latin typeface="Montserrat" panose="00000500000000000000"/>
              <a:ea typeface="+mn-ea"/>
              <a:cs typeface="+mn-cs"/>
            </a:endParaRPr>
          </a:p>
          <a:p>
            <a:pPr marL="285750" marR="0" lvl="0" indent="-285750" algn="l" defTabSz="457200" rtl="0" eaLnBrk="1" fontAlgn="auto" latinLnBrk="0" hangingPunct="1">
              <a:lnSpc>
                <a:spcPct val="150000"/>
              </a:lnSpc>
              <a:spcBef>
                <a:spcPts val="0"/>
              </a:spcBef>
              <a:spcAft>
                <a:spcPts val="0"/>
              </a:spcAft>
              <a:buClr>
                <a:srgbClr val="006CB4"/>
              </a:buClr>
              <a:buSzTx/>
              <a:buFont typeface="Arial" panose="020B0604020202020204" pitchFamily="34" charset="0"/>
              <a:buChar char="•"/>
              <a:tabLst/>
              <a:defRPr/>
            </a:pPr>
            <a:r>
              <a:rPr kumimoji="0" lang="fr-FR" sz="1600" b="0" i="0" u="none" strike="noStrike" kern="1200" cap="none" spc="0" normalizeH="0" baseline="0" noProof="0">
                <a:ln>
                  <a:noFill/>
                </a:ln>
                <a:solidFill>
                  <a:srgbClr val="404040"/>
                </a:solidFill>
                <a:effectLst/>
                <a:uLnTx/>
                <a:uFillTx/>
                <a:latin typeface="Montserrat" panose="00000500000000000000"/>
                <a:ea typeface="+mn-ea"/>
                <a:cs typeface="+mn-cs"/>
              </a:rPr>
              <a:t>June 10th, 2024</a:t>
            </a:r>
          </a:p>
          <a:p>
            <a:pPr marL="0" marR="0" lvl="0" indent="0" algn="l" defTabSz="457200" rtl="0" eaLnBrk="1" fontAlgn="auto" latinLnBrk="0" hangingPunct="1">
              <a:lnSpc>
                <a:spcPct val="150000"/>
              </a:lnSpc>
              <a:spcBef>
                <a:spcPts val="0"/>
              </a:spcBef>
              <a:spcAft>
                <a:spcPts val="0"/>
              </a:spcAft>
              <a:buClr>
                <a:srgbClr val="006CB4"/>
              </a:buClr>
              <a:buSzTx/>
              <a:buFontTx/>
              <a:buNone/>
              <a:tabLst/>
              <a:defRPr/>
            </a:pPr>
            <a:r>
              <a:rPr kumimoji="0" lang="fr-FR" sz="1800" b="1" i="0" u="none" strike="noStrike" kern="1200" cap="none" spc="0" normalizeH="0" baseline="0" noProof="0" err="1">
                <a:ln>
                  <a:noFill/>
                </a:ln>
                <a:solidFill>
                  <a:srgbClr val="EAAA00"/>
                </a:solidFill>
                <a:effectLst/>
                <a:uLnTx/>
                <a:uFillTx/>
                <a:latin typeface="Arvo" panose="02000000000000000000"/>
                <a:ea typeface="+mn-ea"/>
                <a:cs typeface="+mn-cs"/>
              </a:rPr>
              <a:t>Hotel</a:t>
            </a:r>
            <a:r>
              <a:rPr kumimoji="0" lang="fr-FR" sz="1800" b="1" i="0" u="none" strike="noStrike" kern="1200" cap="none" spc="0" normalizeH="0" baseline="0" noProof="0">
                <a:ln>
                  <a:noFill/>
                </a:ln>
                <a:solidFill>
                  <a:srgbClr val="EAAA00"/>
                </a:solidFill>
                <a:effectLst/>
                <a:uLnTx/>
                <a:uFillTx/>
                <a:latin typeface="Arvo" panose="02000000000000000000"/>
                <a:ea typeface="+mn-ea"/>
                <a:cs typeface="+mn-cs"/>
              </a:rPr>
              <a:t> Registration Deadline:</a:t>
            </a:r>
          </a:p>
          <a:p>
            <a:pPr marL="285750" marR="0" lvl="0" indent="-285750" algn="l" defTabSz="457200" rtl="0" eaLnBrk="1" fontAlgn="auto" latinLnBrk="0" hangingPunct="1">
              <a:lnSpc>
                <a:spcPct val="150000"/>
              </a:lnSpc>
              <a:spcBef>
                <a:spcPts val="0"/>
              </a:spcBef>
              <a:spcAft>
                <a:spcPts val="0"/>
              </a:spcAft>
              <a:buClr>
                <a:srgbClr val="006CB4"/>
              </a:buClr>
              <a:buSzTx/>
              <a:buFont typeface="Arial" panose="020B0604020202020204" pitchFamily="34" charset="0"/>
              <a:buChar char="•"/>
              <a:tabLst/>
              <a:defRPr/>
            </a:pPr>
            <a:r>
              <a:rPr kumimoji="0" lang="fr-FR" sz="1600" b="0" i="0" u="none" strike="noStrike" kern="1200" cap="none" spc="0" normalizeH="0" baseline="0" noProof="0">
                <a:ln>
                  <a:noFill/>
                </a:ln>
                <a:solidFill>
                  <a:srgbClr val="404040"/>
                </a:solidFill>
                <a:effectLst/>
                <a:uLnTx/>
                <a:uFillTx/>
                <a:latin typeface="Montserrat" panose="00000500000000000000"/>
                <a:ea typeface="+mn-ea"/>
                <a:cs typeface="+mn-cs"/>
              </a:rPr>
              <a:t>June 10th, 2024</a:t>
            </a:r>
          </a:p>
          <a:p>
            <a:pPr marL="0" marR="0" lvl="0" indent="0" algn="l" defTabSz="457200" rtl="0" eaLnBrk="1" fontAlgn="auto" latinLnBrk="0" hangingPunct="1">
              <a:lnSpc>
                <a:spcPct val="150000"/>
              </a:lnSpc>
              <a:spcBef>
                <a:spcPts val="0"/>
              </a:spcBef>
              <a:spcAft>
                <a:spcPts val="0"/>
              </a:spcAft>
              <a:buClr>
                <a:srgbClr val="006CB4"/>
              </a:buClr>
              <a:buSzTx/>
              <a:buFontTx/>
              <a:buNone/>
              <a:tabLst/>
              <a:defRPr/>
            </a:pPr>
            <a:endParaRPr kumimoji="0" lang="fr-FR" sz="1800" b="1" i="0" u="none" strike="noStrike" kern="1200" cap="none" spc="0" normalizeH="0" baseline="0" noProof="0">
              <a:ln>
                <a:noFill/>
              </a:ln>
              <a:solidFill>
                <a:srgbClr val="00A79F"/>
              </a:solidFill>
              <a:effectLst/>
              <a:uLnTx/>
              <a:uFillTx/>
              <a:latin typeface="Arvo" panose="02000000000000000000"/>
              <a:ea typeface="+mn-ea"/>
              <a:cs typeface="+mn-cs"/>
            </a:endParaRPr>
          </a:p>
          <a:p>
            <a:pPr marL="0" marR="0" lvl="0" indent="0" algn="l" defTabSz="457200" rtl="0" eaLnBrk="1" fontAlgn="auto" latinLnBrk="0" hangingPunct="1">
              <a:lnSpc>
                <a:spcPct val="150000"/>
              </a:lnSpc>
              <a:spcBef>
                <a:spcPts val="0"/>
              </a:spcBef>
              <a:spcAft>
                <a:spcPts val="0"/>
              </a:spcAft>
              <a:buClr>
                <a:srgbClr val="006CB4"/>
              </a:buClr>
              <a:buSzTx/>
              <a:buFontTx/>
              <a:buNone/>
              <a:tabLst/>
              <a:defRPr/>
            </a:pPr>
            <a:r>
              <a:rPr kumimoji="0" lang="fr-FR" sz="1800" b="1" i="0" u="none" strike="noStrike" kern="1200" cap="none" spc="0" normalizeH="0" baseline="0" noProof="0" err="1">
                <a:ln>
                  <a:noFill/>
                </a:ln>
                <a:solidFill>
                  <a:srgbClr val="00A79F"/>
                </a:solidFill>
                <a:effectLst/>
                <a:uLnTx/>
                <a:uFillTx/>
                <a:latin typeface="Arvo" panose="02000000000000000000"/>
                <a:ea typeface="+mn-ea"/>
                <a:cs typeface="+mn-cs"/>
              </a:rPr>
              <a:t>Travel</a:t>
            </a:r>
            <a:r>
              <a:rPr kumimoji="0" lang="fr-FR" sz="1800" b="1" i="0" u="none" strike="noStrike" kern="1200" cap="none" spc="0" normalizeH="0" baseline="0" noProof="0">
                <a:ln>
                  <a:noFill/>
                </a:ln>
                <a:solidFill>
                  <a:srgbClr val="00A79F"/>
                </a:solidFill>
                <a:effectLst/>
                <a:uLnTx/>
                <a:uFillTx/>
                <a:latin typeface="Arvo" panose="02000000000000000000"/>
                <a:ea typeface="+mn-ea"/>
                <a:cs typeface="+mn-cs"/>
              </a:rPr>
              <a:t> </a:t>
            </a:r>
            <a:r>
              <a:rPr kumimoji="0" lang="fr-FR" sz="1800" b="1" i="0" u="none" strike="noStrike" kern="1200" cap="none" spc="0" normalizeH="0" baseline="0" noProof="0" err="1">
                <a:ln>
                  <a:noFill/>
                </a:ln>
                <a:solidFill>
                  <a:srgbClr val="00A79F"/>
                </a:solidFill>
                <a:effectLst/>
                <a:uLnTx/>
                <a:uFillTx/>
                <a:latin typeface="Arvo" panose="02000000000000000000"/>
                <a:ea typeface="+mn-ea"/>
                <a:cs typeface="+mn-cs"/>
              </a:rPr>
              <a:t>Fund</a:t>
            </a:r>
            <a:r>
              <a:rPr kumimoji="0" lang="fr-FR" sz="1800" b="1" i="0" u="none" strike="noStrike" kern="1200" cap="none" spc="0" normalizeH="0" baseline="0" noProof="0">
                <a:ln>
                  <a:noFill/>
                </a:ln>
                <a:solidFill>
                  <a:srgbClr val="00A79F"/>
                </a:solidFill>
                <a:effectLst/>
                <a:uLnTx/>
                <a:uFillTx/>
                <a:latin typeface="Arvo" panose="02000000000000000000"/>
                <a:ea typeface="+mn-ea"/>
                <a:cs typeface="+mn-cs"/>
              </a:rPr>
              <a:t> Application Deadline:</a:t>
            </a:r>
            <a:endParaRPr kumimoji="0" lang="fr-FR" sz="1800" b="0" i="0" u="none" strike="noStrike" kern="1200" cap="none" spc="0" normalizeH="0" baseline="0" noProof="0">
              <a:ln>
                <a:noFill/>
              </a:ln>
              <a:solidFill>
                <a:srgbClr val="00A79F"/>
              </a:solidFill>
              <a:effectLst/>
              <a:uLnTx/>
              <a:uFillTx/>
              <a:latin typeface="Arvo" panose="02000000000000000000"/>
              <a:ea typeface="+mn-ea"/>
              <a:cs typeface="+mn-cs"/>
            </a:endParaRPr>
          </a:p>
          <a:p>
            <a:pPr marL="285750" marR="0" lvl="0" indent="-285750" algn="l" defTabSz="457200" rtl="0" eaLnBrk="1" fontAlgn="auto" latinLnBrk="0" hangingPunct="1">
              <a:lnSpc>
                <a:spcPct val="150000"/>
              </a:lnSpc>
              <a:spcBef>
                <a:spcPts val="0"/>
              </a:spcBef>
              <a:spcAft>
                <a:spcPts val="0"/>
              </a:spcAft>
              <a:buClr>
                <a:srgbClr val="006CB4"/>
              </a:buClr>
              <a:buSzTx/>
              <a:buFont typeface="Arial" panose="020B0604020202020204" pitchFamily="34" charset="0"/>
              <a:buChar char="•"/>
              <a:tabLst/>
              <a:defRPr/>
            </a:pPr>
            <a:r>
              <a:rPr kumimoji="0" lang="fr-FR" sz="1600" b="0" i="0" u="none" strike="noStrike" kern="1200" cap="none" spc="0" normalizeH="0" baseline="0" noProof="0">
                <a:ln>
                  <a:noFill/>
                </a:ln>
                <a:solidFill>
                  <a:srgbClr val="404040"/>
                </a:solidFill>
                <a:effectLst/>
                <a:uLnTx/>
                <a:uFillTx/>
                <a:latin typeface="Montserrat" panose="00000500000000000000"/>
                <a:ea typeface="+mn-ea"/>
                <a:cs typeface="+mn-cs"/>
              </a:rPr>
              <a:t>April 8th, 2024</a:t>
            </a:r>
          </a:p>
          <a:p>
            <a:pPr marL="285750" marR="0" lvl="0" indent="-285750" algn="l" defTabSz="457200" rtl="0" eaLnBrk="1" fontAlgn="auto" latinLnBrk="0" hangingPunct="1">
              <a:lnSpc>
                <a:spcPct val="150000"/>
              </a:lnSpc>
              <a:spcBef>
                <a:spcPts val="0"/>
              </a:spcBef>
              <a:spcAft>
                <a:spcPts val="0"/>
              </a:spcAft>
              <a:buClr>
                <a:srgbClr val="006CB4"/>
              </a:buClr>
              <a:buSzTx/>
              <a:buFont typeface="Arial" panose="020B0604020202020204" pitchFamily="34" charset="0"/>
              <a:buChar char="•"/>
              <a:tabLst/>
              <a:defRPr/>
            </a:pPr>
            <a:endParaRPr kumimoji="0" lang="en-US" sz="1400" b="0" i="1" u="none" strike="noStrike" kern="1200" cap="none" spc="0" normalizeH="0" baseline="0" noProof="0">
              <a:ln>
                <a:noFill/>
              </a:ln>
              <a:solidFill>
                <a:srgbClr val="404040"/>
              </a:solidFill>
              <a:effectLst/>
              <a:uLnTx/>
              <a:uFillTx/>
              <a:latin typeface="Montserrat" panose="00000500000000000000"/>
              <a:ea typeface="+mn-ea"/>
              <a:cs typeface="+mn-cs"/>
            </a:endParaRPr>
          </a:p>
          <a:p>
            <a:pPr marL="285750" marR="0" lvl="0" indent="-285750" algn="l" defTabSz="457200" rtl="0" eaLnBrk="1" fontAlgn="auto" latinLnBrk="0" hangingPunct="1">
              <a:lnSpc>
                <a:spcPct val="150000"/>
              </a:lnSpc>
              <a:spcBef>
                <a:spcPts val="0"/>
              </a:spcBef>
              <a:spcAft>
                <a:spcPts val="0"/>
              </a:spcAft>
              <a:buClr>
                <a:srgbClr val="006CB4"/>
              </a:buClr>
              <a:buSzTx/>
              <a:buFont typeface="Arial" panose="020B0604020202020204" pitchFamily="34" charset="0"/>
              <a:buChar char="•"/>
              <a:tabLst/>
              <a:defRPr/>
            </a:pPr>
            <a:r>
              <a:rPr kumimoji="0" lang="en-US" sz="1400" b="0" i="1" u="none" strike="noStrike" kern="1200" cap="none" spc="0" normalizeH="0" baseline="0" noProof="0">
                <a:ln>
                  <a:noFill/>
                </a:ln>
                <a:solidFill>
                  <a:srgbClr val="404040"/>
                </a:solidFill>
                <a:effectLst/>
                <a:uLnTx/>
                <a:uFillTx/>
                <a:latin typeface="Montserrat" panose="00000500000000000000"/>
                <a:ea typeface="+mn-ea"/>
                <a:cs typeface="+mn-cs"/>
              </a:rPr>
              <a:t>Online component July 18th-20th</a:t>
            </a:r>
          </a:p>
        </p:txBody>
      </p:sp>
      <p:sp>
        <p:nvSpPr>
          <p:cNvPr id="2" name="Rectangle 1"/>
          <p:cNvSpPr/>
          <p:nvPr/>
        </p:nvSpPr>
        <p:spPr>
          <a:xfrm>
            <a:off x="2533539" y="5609847"/>
            <a:ext cx="12192000" cy="67710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Arvo" panose="02000000000000000000"/>
                <a:ea typeface="+mn-ea"/>
                <a:cs typeface="+mn-cs"/>
              </a:rPr>
              <a:t>More information available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645F"/>
                </a:solidFill>
                <a:effectLst/>
                <a:uLnTx/>
                <a:uFillTx/>
                <a:latin typeface="Arvo" panose="02000000000000000000"/>
                <a:ea typeface="+mn-ea"/>
                <a:cs typeface="+mn-cs"/>
              </a:rPr>
              <a:t>https://www.siam.org/conferences/cm/conference/an24</a:t>
            </a:r>
          </a:p>
        </p:txBody>
      </p:sp>
      <p:pic>
        <p:nvPicPr>
          <p:cNvPr id="7" name="Picture 6" descr="A black text on a white background&#10;&#10;Description automatically generated">
            <a:extLst>
              <a:ext uri="{FF2B5EF4-FFF2-40B4-BE49-F238E27FC236}">
                <a16:creationId xmlns:a16="http://schemas.microsoft.com/office/drawing/2014/main" id="{C70222ED-6D31-42B6-8767-B3FA3B1CC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65" y="161178"/>
            <a:ext cx="5887835" cy="1285849"/>
          </a:xfrm>
          <a:prstGeom prst="rect">
            <a:avLst/>
          </a:prstGeom>
        </p:spPr>
      </p:pic>
    </p:spTree>
    <p:extLst>
      <p:ext uri="{BB962C8B-B14F-4D97-AF65-F5344CB8AC3E}">
        <p14:creationId xmlns:p14="http://schemas.microsoft.com/office/powerpoint/2010/main" val="1923146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Siag/SC business meeting</a:t>
            </a:r>
          </a:p>
        </p:txBody>
      </p:sp>
      <p:sp>
        <p:nvSpPr>
          <p:cNvPr id="3" name="Rectangle 2"/>
          <p:cNvSpPr/>
          <p:nvPr/>
        </p:nvSpPr>
        <p:spPr>
          <a:xfrm>
            <a:off x="457200" y="282715"/>
            <a:ext cx="10439401"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04040"/>
                </a:solidFill>
                <a:effectLst/>
                <a:uLnTx/>
                <a:uFillTx/>
                <a:latin typeface="Arvo" panose="02000000000000000000" pitchFamily="2" charset="0"/>
                <a:ea typeface="+mn-ea"/>
                <a:cs typeface="+mn-cs"/>
              </a:rPr>
              <a:t>Gene Golub SIAM Summer School</a:t>
            </a:r>
            <a:endParaRPr kumimoji="0" lang="en-US" sz="3200" b="0" i="0" u="none" strike="noStrike" kern="1200" cap="none" spc="0" normalizeH="0" baseline="0" noProof="0" dirty="0">
              <a:ln>
                <a:noFill/>
              </a:ln>
              <a:solidFill>
                <a:srgbClr val="00A79F"/>
              </a:solidFill>
              <a:effectLst/>
              <a:uLnTx/>
              <a:uFillTx/>
              <a:latin typeface="Calibri" panose="020F0502020204030204"/>
              <a:ea typeface="+mn-ea"/>
              <a:cs typeface="+mn-cs"/>
            </a:endParaRPr>
          </a:p>
        </p:txBody>
      </p:sp>
      <p:sp>
        <p:nvSpPr>
          <p:cNvPr id="6" name="Rectangle 5"/>
          <p:cNvSpPr/>
          <p:nvPr/>
        </p:nvSpPr>
        <p:spPr>
          <a:xfrm>
            <a:off x="699082" y="990601"/>
            <a:ext cx="11199302" cy="1368067"/>
          </a:xfrm>
          <a:prstGeom prst="rect">
            <a:avLst/>
          </a:prstGeom>
        </p:spPr>
        <p:txBody>
          <a:bodyPr wrap="square">
            <a:spAutoFit/>
          </a:bodyPr>
          <a:lstStyle/>
          <a:p>
            <a:pPr algn="l"/>
            <a:r>
              <a:rPr lang="en-US" sz="2000" b="1" i="0">
                <a:solidFill>
                  <a:srgbClr val="393939"/>
                </a:solidFill>
                <a:effectLst/>
                <a:latin typeface="Noto Sans"/>
              </a:rPr>
              <a:t>Iterative and Randomized Methods for Large-Scale Inverse Problems</a:t>
            </a:r>
          </a:p>
          <a:p>
            <a:pPr marL="0" marR="0" lvl="0" indent="0" algn="l" defTabSz="457200" rtl="0" eaLnBrk="1" fontAlgn="auto" latinLnBrk="0" hangingPunct="1">
              <a:lnSpc>
                <a:spcPct val="150000"/>
              </a:lnSpc>
              <a:spcBef>
                <a:spcPts val="0"/>
              </a:spcBef>
              <a:spcAft>
                <a:spcPts val="0"/>
              </a:spcAft>
              <a:buClrTx/>
              <a:buSzTx/>
              <a:buFontTx/>
              <a:buNone/>
              <a:tabLst/>
              <a:defRPr/>
            </a:pPr>
            <a:r>
              <a:rPr lang="en-US" sz="2400">
                <a:solidFill>
                  <a:srgbClr val="404040"/>
                </a:solidFill>
                <a:latin typeface="Montserrat" panose="00000500000000000000"/>
              </a:rPr>
              <a:t>July 22</a:t>
            </a:r>
            <a:r>
              <a:rPr lang="en-US" sz="2400" baseline="30000">
                <a:solidFill>
                  <a:srgbClr val="404040"/>
                </a:solidFill>
                <a:latin typeface="Montserrat" panose="00000500000000000000"/>
              </a:rPr>
              <a:t>nd</a:t>
            </a:r>
            <a:r>
              <a:rPr lang="en-US" sz="2400">
                <a:solidFill>
                  <a:srgbClr val="404040"/>
                </a:solidFill>
                <a:latin typeface="Montserrat" panose="00000500000000000000"/>
              </a:rPr>
              <a:t> - August 2</a:t>
            </a:r>
            <a:r>
              <a:rPr lang="en-US" sz="2400" baseline="30000">
                <a:solidFill>
                  <a:srgbClr val="404040"/>
                </a:solidFill>
                <a:latin typeface="Montserrat" panose="00000500000000000000"/>
              </a:rPr>
              <a:t>nd</a:t>
            </a:r>
            <a:r>
              <a:rPr lang="en-US" sz="2400">
                <a:solidFill>
                  <a:srgbClr val="404040"/>
                </a:solidFill>
                <a:latin typeface="Montserrat" panose="00000500000000000000"/>
              </a:rPr>
              <a:t> 2024</a:t>
            </a:r>
            <a:endParaRPr kumimoji="0" lang="en-US" sz="2400" b="0" i="0" u="none" strike="noStrike" kern="1200" cap="none" spc="0" normalizeH="0" baseline="0" noProof="0">
              <a:ln>
                <a:noFill/>
              </a:ln>
              <a:solidFill>
                <a:srgbClr val="404040"/>
              </a:solidFill>
              <a:effectLst/>
              <a:uLnTx/>
              <a:uFillTx/>
              <a:latin typeface="Montserrat" panose="00000500000000000000"/>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0" i="0" u="none" strike="noStrike" kern="1200" cap="none" spc="0" normalizeH="0" baseline="0" noProof="0">
                <a:ln>
                  <a:noFill/>
                </a:ln>
                <a:solidFill>
                  <a:srgbClr val="404040"/>
                </a:solidFill>
                <a:effectLst/>
                <a:uLnTx/>
                <a:uFillTx/>
                <a:latin typeface="Montserrat" panose="00000500000000000000"/>
                <a:ea typeface="+mn-ea"/>
                <a:cs typeface="+mn-cs"/>
              </a:rPr>
              <a:t>Campus of the Escuela Politécnica Nacional, Ladrón de Guevara E11-253, Quito, Ecuador.</a:t>
            </a:r>
          </a:p>
        </p:txBody>
      </p:sp>
      <p:sp>
        <p:nvSpPr>
          <p:cNvPr id="7" name="Rectangle 6"/>
          <p:cNvSpPr/>
          <p:nvPr/>
        </p:nvSpPr>
        <p:spPr>
          <a:xfrm>
            <a:off x="699082" y="2734460"/>
            <a:ext cx="7257336" cy="2270109"/>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600" b="0" i="0">
                <a:solidFill>
                  <a:srgbClr val="727272"/>
                </a:solidFill>
                <a:effectLst/>
                <a:latin typeface="Noto Sans"/>
              </a:rPr>
              <a:t>Our Summer School will enable students to learn state-of-the-art mathematical and statistical tools to discover information hidden within large-scale data sets and solve complex inverse problems. Through hands-on experience with techniques from Randomized Numerical Linear Algebra, data assimilation, iterative algorithms, and inverse problems we will offer students a two-week summer school to learn this valuable range of computational mathematics topics.</a:t>
            </a:r>
            <a:endParaRPr kumimoji="0" lang="en-US" sz="1600" b="0" i="0" u="none" strike="noStrike" kern="1200" cap="none" spc="0" normalizeH="0" baseline="0" noProof="0">
              <a:ln>
                <a:noFill/>
              </a:ln>
              <a:solidFill>
                <a:srgbClr val="00A79F"/>
              </a:solidFill>
              <a:effectLst/>
              <a:uLnTx/>
              <a:uFillTx/>
              <a:latin typeface="Montserrat" panose="00000500000000000000"/>
              <a:ea typeface="+mn-ea"/>
              <a:cs typeface="+mn-cs"/>
            </a:endParaRPr>
          </a:p>
        </p:txBody>
      </p:sp>
      <p:sp>
        <p:nvSpPr>
          <p:cNvPr id="8" name="Rectangle 7"/>
          <p:cNvSpPr/>
          <p:nvPr/>
        </p:nvSpPr>
        <p:spPr>
          <a:xfrm>
            <a:off x="0" y="5867819"/>
            <a:ext cx="12192000" cy="507831"/>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06C2A"/>
                </a:solidFill>
                <a:effectLst/>
                <a:uLnTx/>
                <a:uFillTx/>
                <a:latin typeface="Montserrat" panose="00000500000000000000"/>
                <a:ea typeface="+mn-ea"/>
                <a:cs typeface="+mn-cs"/>
              </a:rPr>
              <a:t>For more information visit: </a:t>
            </a:r>
            <a:r>
              <a:rPr kumimoji="0" lang="en-US" sz="1100" b="1" i="0" u="none" strike="noStrike" kern="1200" cap="none" spc="0" normalizeH="0" baseline="0" noProof="0">
                <a:ln>
                  <a:noFill/>
                </a:ln>
                <a:solidFill>
                  <a:srgbClr val="E06C2A"/>
                </a:solidFill>
                <a:effectLst/>
                <a:uLnTx/>
                <a:uFillTx/>
                <a:latin typeface="Montserrat" panose="00000500000000000000"/>
                <a:ea typeface="+mn-ea"/>
                <a:cs typeface="+mn-cs"/>
              </a:rPr>
              <a:t>https://www.siam.org/students-education/programs-initiatives/gene-golub-siam-summer-school</a:t>
            </a:r>
          </a:p>
        </p:txBody>
      </p:sp>
      <p:pic>
        <p:nvPicPr>
          <p:cNvPr id="4" name="Picture 3">
            <a:extLst>
              <a:ext uri="{FF2B5EF4-FFF2-40B4-BE49-F238E27FC236}">
                <a16:creationId xmlns:a16="http://schemas.microsoft.com/office/drawing/2014/main" id="{284BFF9C-43EA-4424-B885-5F086AC99CBC}"/>
              </a:ext>
            </a:extLst>
          </p:cNvPr>
          <p:cNvPicPr>
            <a:picLocks noChangeAspect="1"/>
          </p:cNvPicPr>
          <p:nvPr/>
        </p:nvPicPr>
        <p:blipFill>
          <a:blip r:embed="rId2"/>
          <a:stretch>
            <a:fillRect/>
          </a:stretch>
        </p:blipFill>
        <p:spPr>
          <a:xfrm>
            <a:off x="7907346" y="2744171"/>
            <a:ext cx="3806806" cy="2935154"/>
          </a:xfrm>
          <a:prstGeom prst="rect">
            <a:avLst/>
          </a:prstGeom>
        </p:spPr>
      </p:pic>
    </p:spTree>
    <p:extLst>
      <p:ext uri="{BB962C8B-B14F-4D97-AF65-F5344CB8AC3E}">
        <p14:creationId xmlns:p14="http://schemas.microsoft.com/office/powerpoint/2010/main" val="3562340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D2EC94D-65B4-4FC6-BC79-69E425BBA6A6}"/>
              </a:ext>
            </a:extLst>
          </p:cNvPr>
          <p:cNvSpPr>
            <a:spLocks noGrp="1"/>
          </p:cNvSpPr>
          <p:nvPr>
            <p:ph type="ftr" sz="quarter" idx="11"/>
          </p:nvPr>
        </p:nvSpPr>
        <p:spPr/>
        <p:txBody>
          <a:bodyPr/>
          <a:lstStyle/>
          <a:p>
            <a:r>
              <a:rPr lang="en-US"/>
              <a:t>2024 </a:t>
            </a:r>
            <a:r>
              <a:rPr lang="en-US" err="1"/>
              <a:t>Siag</a:t>
            </a:r>
            <a:r>
              <a:rPr lang="en-US"/>
              <a:t>/SC business meeting</a:t>
            </a:r>
          </a:p>
        </p:txBody>
      </p:sp>
      <p:sp>
        <p:nvSpPr>
          <p:cNvPr id="3" name="Title 1">
            <a:extLst>
              <a:ext uri="{FF2B5EF4-FFF2-40B4-BE49-F238E27FC236}">
                <a16:creationId xmlns:a16="http://schemas.microsoft.com/office/drawing/2014/main" id="{1DB5E0B9-685A-458F-BBFF-FF22F6BE069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Arvo" panose="02000000000000000000"/>
              </a:rPr>
              <a:t>SIAM Journals</a:t>
            </a:r>
          </a:p>
        </p:txBody>
      </p:sp>
      <p:pic>
        <p:nvPicPr>
          <p:cNvPr id="4" name="Picture 3">
            <a:extLst>
              <a:ext uri="{FF2B5EF4-FFF2-40B4-BE49-F238E27FC236}">
                <a16:creationId xmlns:a16="http://schemas.microsoft.com/office/drawing/2014/main" id="{68C222E7-7BB6-4061-B2FE-3D208AC37648}"/>
              </a:ext>
            </a:extLst>
          </p:cNvPr>
          <p:cNvPicPr>
            <a:picLocks noChangeAspect="1"/>
          </p:cNvPicPr>
          <p:nvPr/>
        </p:nvPicPr>
        <p:blipFill>
          <a:blip r:embed="rId2"/>
          <a:stretch>
            <a:fillRect/>
          </a:stretch>
        </p:blipFill>
        <p:spPr>
          <a:xfrm>
            <a:off x="5557519" y="1511263"/>
            <a:ext cx="6302767" cy="4369472"/>
          </a:xfrm>
          <a:prstGeom prst="rect">
            <a:avLst/>
          </a:prstGeom>
        </p:spPr>
      </p:pic>
      <p:sp>
        <p:nvSpPr>
          <p:cNvPr id="5" name="Content Placeholder 2">
            <a:extLst>
              <a:ext uri="{FF2B5EF4-FFF2-40B4-BE49-F238E27FC236}">
                <a16:creationId xmlns:a16="http://schemas.microsoft.com/office/drawing/2014/main" id="{C3F59431-C5D5-4E81-8664-81E1C99CB08C}"/>
              </a:ext>
            </a:extLst>
          </p:cNvPr>
          <p:cNvSpPr txBox="1">
            <a:spLocks/>
          </p:cNvSpPr>
          <p:nvPr/>
        </p:nvSpPr>
        <p:spPr>
          <a:xfrm>
            <a:off x="838200" y="1575312"/>
            <a:ext cx="4411894" cy="35286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Montserrat" panose="00000500000000000000"/>
              </a:rPr>
              <a:t>SIAM’s 18 journals are all available for download on the SIAM Publications Library (</a:t>
            </a:r>
            <a:r>
              <a:rPr lang="en-US" sz="2400">
                <a:latin typeface="Montserrat" panose="00000500000000000000"/>
                <a:hlinkClick r:id="rId3"/>
              </a:rPr>
              <a:t>epubs.siam.org</a:t>
            </a:r>
            <a:r>
              <a:rPr lang="en-US" sz="2400">
                <a:latin typeface="Montserrat" panose="00000500000000000000"/>
              </a:rPr>
              <a:t>), which offers the definitive source for the final, peer-reviewed version of every published article - so be sure to utilize it! </a:t>
            </a:r>
          </a:p>
        </p:txBody>
      </p:sp>
      <p:sp>
        <p:nvSpPr>
          <p:cNvPr id="6" name="Content Placeholder 2">
            <a:extLst>
              <a:ext uri="{FF2B5EF4-FFF2-40B4-BE49-F238E27FC236}">
                <a16:creationId xmlns:a16="http://schemas.microsoft.com/office/drawing/2014/main" id="{D271AFA4-56F2-4968-8EC6-C54E446D2D97}"/>
              </a:ext>
            </a:extLst>
          </p:cNvPr>
          <p:cNvSpPr txBox="1">
            <a:spLocks/>
          </p:cNvSpPr>
          <p:nvPr/>
        </p:nvSpPr>
        <p:spPr>
          <a:xfrm>
            <a:off x="838200" y="4709037"/>
            <a:ext cx="4411894" cy="78994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a:t>Questions about using </a:t>
            </a:r>
            <a:r>
              <a:rPr lang="en-US" i="1">
                <a:hlinkClick r:id="rId4"/>
              </a:rPr>
              <a:t>epubs.siam.org</a:t>
            </a:r>
            <a:r>
              <a:rPr lang="en-US" i="1"/>
              <a:t>? Contact </a:t>
            </a:r>
            <a:r>
              <a:rPr lang="en-US" i="1">
                <a:hlinkClick r:id="rId5"/>
              </a:rPr>
              <a:t>service@siam.org</a:t>
            </a:r>
            <a:r>
              <a:rPr lang="en-US" i="1"/>
              <a:t> for a user guide and personal assistance!</a:t>
            </a:r>
          </a:p>
        </p:txBody>
      </p:sp>
    </p:spTree>
    <p:extLst>
      <p:ext uri="{BB962C8B-B14F-4D97-AF65-F5344CB8AC3E}">
        <p14:creationId xmlns:p14="http://schemas.microsoft.com/office/powerpoint/2010/main" val="2769242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758952"/>
            <a:ext cx="12192000" cy="3566160"/>
          </a:xfrm>
        </p:spPr>
        <p:txBody>
          <a:bodyPr>
            <a:normAutofit/>
          </a:bodyPr>
          <a:lstStyle/>
          <a:p>
            <a:pPr algn="ctr"/>
            <a:r>
              <a:rPr lang="en-US" sz="7800" dirty="0">
                <a:solidFill>
                  <a:srgbClr val="808080"/>
                </a:solidFill>
              </a:rPr>
              <a:t>Future </a:t>
            </a:r>
            <a:r>
              <a:rPr lang="en-US" sz="7800" dirty="0">
                <a:solidFill>
                  <a:schemeClr val="bg1">
                    <a:lumMod val="50000"/>
                  </a:schemeClr>
                </a:solidFill>
              </a:rPr>
              <a:t>conferences</a:t>
            </a:r>
            <a:r>
              <a:rPr lang="en-US" sz="7800" dirty="0">
                <a:solidFill>
                  <a:srgbClr val="808080"/>
                </a:solidFill>
              </a:rPr>
              <a:t>?</a:t>
            </a:r>
          </a:p>
        </p:txBody>
      </p:sp>
      <p:sp>
        <p:nvSpPr>
          <p:cNvPr id="3" name="Text Placeholder 2"/>
          <p:cNvSpPr>
            <a:spLocks noGrp="1"/>
          </p:cNvSpPr>
          <p:nvPr>
            <p:ph type="subTitle" idx="1"/>
          </p:nvPr>
        </p:nvSpPr>
        <p:spPr>
          <a:xfrm>
            <a:off x="0" y="4455620"/>
            <a:ext cx="12191999" cy="1143000"/>
          </a:xfrm>
        </p:spPr>
        <p:txBody>
          <a:bodyPr>
            <a:noAutofit/>
          </a:bodyPr>
          <a:lstStyle/>
          <a:p>
            <a:pPr algn="ctr"/>
            <a:r>
              <a:rPr lang="en-US">
                <a:solidFill>
                  <a:schemeClr val="accent1"/>
                </a:solidFill>
              </a:rPr>
              <a:t>Location</a:t>
            </a:r>
            <a:endParaRPr lang="en-US"/>
          </a:p>
          <a:p>
            <a:pPr algn="ctr"/>
            <a:r>
              <a:rPr lang="en-US">
                <a:solidFill>
                  <a:schemeClr val="accent3"/>
                </a:solidFill>
              </a:rPr>
              <a:t>Timing</a:t>
            </a:r>
            <a:endParaRPr lang="en-US"/>
          </a:p>
          <a:p>
            <a:pPr algn="ctr"/>
            <a:r>
              <a:rPr lang="en-US">
                <a:solidFill>
                  <a:schemeClr val="accent4"/>
                </a:solidFill>
              </a:rPr>
              <a:t>Program committee</a:t>
            </a: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dirty="0">
                <a:ln>
                  <a:noFill/>
                </a:ln>
                <a:solidFill>
                  <a:srgbClr val="FFFFFF"/>
                </a:solidFill>
                <a:effectLst/>
                <a:uLnTx/>
                <a:uFillTx/>
                <a:latin typeface="Montserrat" panose="00000500000000000000" pitchFamily="2" charset="0"/>
                <a:ea typeface="+mn-ea"/>
                <a:cs typeface="+mn-cs"/>
              </a:rPr>
              <a:t>2024 SIAG/SC Business meeting</a:t>
            </a:r>
          </a:p>
        </p:txBody>
      </p:sp>
    </p:spTree>
    <p:extLst>
      <p:ext uri="{BB962C8B-B14F-4D97-AF65-F5344CB8AC3E}">
        <p14:creationId xmlns:p14="http://schemas.microsoft.com/office/powerpoint/2010/main" val="3219816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ourismus &amp; Hotels – Berlin.de">
            <a:extLst>
              <a:ext uri="{FF2B5EF4-FFF2-40B4-BE49-F238E27FC236}">
                <a16:creationId xmlns:a16="http://schemas.microsoft.com/office/drawing/2014/main" id="{B421CBA7-ABAA-E167-67D0-5FFF6D34A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22" y="0"/>
            <a:ext cx="12678309" cy="63391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7B47B9-D2BE-F40E-5B95-9D6A6182033C}"/>
              </a:ext>
            </a:extLst>
          </p:cNvPr>
          <p:cNvSpPr>
            <a:spLocks noGrp="1"/>
          </p:cNvSpPr>
          <p:nvPr>
            <p:ph type="ctrTitle"/>
          </p:nvPr>
        </p:nvSpPr>
        <p:spPr>
          <a:xfrm>
            <a:off x="0" y="102742"/>
            <a:ext cx="9144000" cy="780836"/>
          </a:xfrm>
        </p:spPr>
        <p:txBody>
          <a:bodyPr>
            <a:normAutofit/>
          </a:bodyPr>
          <a:lstStyle/>
          <a:p>
            <a:r>
              <a:rPr lang="en-US" sz="4000" b="1" dirty="0"/>
              <a:t>SIAM PP 2026 Proposal</a:t>
            </a:r>
          </a:p>
        </p:txBody>
      </p:sp>
      <p:sp>
        <p:nvSpPr>
          <p:cNvPr id="3" name="Subtitle 2">
            <a:extLst>
              <a:ext uri="{FF2B5EF4-FFF2-40B4-BE49-F238E27FC236}">
                <a16:creationId xmlns:a16="http://schemas.microsoft.com/office/drawing/2014/main" id="{80BD47CD-760F-4211-FAF7-9E9BFB7A66E8}"/>
              </a:ext>
            </a:extLst>
          </p:cNvPr>
          <p:cNvSpPr>
            <a:spLocks noGrp="1"/>
          </p:cNvSpPr>
          <p:nvPr>
            <p:ph type="subTitle" idx="1"/>
          </p:nvPr>
        </p:nvSpPr>
        <p:spPr>
          <a:xfrm>
            <a:off x="0" y="883578"/>
            <a:ext cx="9144000" cy="1655762"/>
          </a:xfrm>
        </p:spPr>
        <p:txBody>
          <a:bodyPr/>
          <a:lstStyle/>
          <a:p>
            <a:r>
              <a:rPr lang="en-US" dirty="0"/>
              <a:t>Berlin, Germany</a:t>
            </a:r>
          </a:p>
        </p:txBody>
      </p:sp>
      <p:sp>
        <p:nvSpPr>
          <p:cNvPr id="5" name="Footer Placeholder 3">
            <a:extLst>
              <a:ext uri="{FF2B5EF4-FFF2-40B4-BE49-F238E27FC236}">
                <a16:creationId xmlns:a16="http://schemas.microsoft.com/office/drawing/2014/main" id="{5483DF1A-621B-4825-AAD6-81A787A8126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dirty="0">
                <a:ln>
                  <a:noFill/>
                </a:ln>
                <a:solidFill>
                  <a:srgbClr val="FFFFFF"/>
                </a:solidFill>
                <a:effectLst/>
                <a:uLnTx/>
                <a:uFillTx/>
                <a:latin typeface="Montserrat" panose="00000500000000000000" pitchFamily="2" charset="0"/>
                <a:ea typeface="+mn-ea"/>
                <a:cs typeface="+mn-cs"/>
              </a:rPr>
              <a:t>2024 SIAG/SC Business meeting</a:t>
            </a:r>
          </a:p>
        </p:txBody>
      </p:sp>
    </p:spTree>
    <p:extLst>
      <p:ext uri="{BB962C8B-B14F-4D97-AF65-F5344CB8AC3E}">
        <p14:creationId xmlns:p14="http://schemas.microsoft.com/office/powerpoint/2010/main" val="1498958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9A762-4216-45C4-4C61-91F6F1C55C2A}"/>
            </a:ext>
          </a:extLst>
        </p:cNvPr>
        <p:cNvGrpSpPr/>
        <p:nvPr/>
      </p:nvGrpSpPr>
      <p:grpSpPr>
        <a:xfrm>
          <a:off x="0" y="0"/>
          <a:ext cx="0" cy="0"/>
          <a:chOff x="0" y="0"/>
          <a:chExt cx="0" cy="0"/>
        </a:xfrm>
      </p:grpSpPr>
      <p:pic>
        <p:nvPicPr>
          <p:cNvPr id="9" name="Picture 4" descr="70 Jahre FU Berlin - Auf den Spuren von Dutschke, Kennedy und Co">
            <a:extLst>
              <a:ext uri="{FF2B5EF4-FFF2-40B4-BE49-F238E27FC236}">
                <a16:creationId xmlns:a16="http://schemas.microsoft.com/office/drawing/2014/main" id="{CD388A82-7666-9EA0-3AEC-F7CA84D06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6" y="1406794"/>
            <a:ext cx="2843550" cy="1599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ührungen | zib.de">
            <a:extLst>
              <a:ext uri="{FF2B5EF4-FFF2-40B4-BE49-F238E27FC236}">
                <a16:creationId xmlns:a16="http://schemas.microsoft.com/office/drawing/2014/main" id="{6323CADC-1EA9-75C9-F6B2-BFA432DA4E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31"/>
          <a:stretch/>
        </p:blipFill>
        <p:spPr bwMode="auto">
          <a:xfrm>
            <a:off x="30796" y="3043042"/>
            <a:ext cx="4047708" cy="20534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E8215F0-A162-5CBF-3C83-42E83B99710A}"/>
              </a:ext>
            </a:extLst>
          </p:cNvPr>
          <p:cNvSpPr txBox="1"/>
          <p:nvPr/>
        </p:nvSpPr>
        <p:spPr>
          <a:xfrm>
            <a:off x="154976" y="108512"/>
            <a:ext cx="2108526" cy="707886"/>
          </a:xfrm>
          <a:prstGeom prst="rect">
            <a:avLst/>
          </a:prstGeom>
          <a:noFill/>
        </p:spPr>
        <p:txBody>
          <a:bodyPr wrap="none" rtlCol="0">
            <a:spAutoFit/>
          </a:bodyPr>
          <a:lstStyle/>
          <a:p>
            <a:r>
              <a:rPr lang="en-US" sz="4000" b="1" dirty="0">
                <a:latin typeface="Arvo"/>
              </a:rPr>
              <a:t>Loc</a:t>
            </a:r>
            <a:r>
              <a:rPr lang="en-US" sz="4000" b="1" dirty="0">
                <a:latin typeface="Arvo"/>
                <a:cs typeface="Calibri" panose="020F0502020204030204" pitchFamily="34" charset="0"/>
              </a:rPr>
              <a:t>ation</a:t>
            </a:r>
            <a:r>
              <a:rPr lang="en-US" sz="4000" dirty="0">
                <a:latin typeface="Arvo"/>
                <a:cs typeface="Calibri" panose="020F0502020204030204" pitchFamily="34" charset="0"/>
              </a:rPr>
              <a:t> </a:t>
            </a:r>
          </a:p>
        </p:txBody>
      </p:sp>
      <p:pic>
        <p:nvPicPr>
          <p:cNvPr id="2052" name="Picture 4" descr="70 Jahre FU Berlin - Auf den Spuren von Dutschke, Kennedy und Co">
            <a:extLst>
              <a:ext uri="{FF2B5EF4-FFF2-40B4-BE49-F238E27FC236}">
                <a16:creationId xmlns:a16="http://schemas.microsoft.com/office/drawing/2014/main" id="{8800B127-7E01-4500-8C8C-1A1E5303E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870" y="1841936"/>
            <a:ext cx="3017637" cy="16974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map of a city&#10;&#10;Description automatically generated">
            <a:extLst>
              <a:ext uri="{FF2B5EF4-FFF2-40B4-BE49-F238E27FC236}">
                <a16:creationId xmlns:a16="http://schemas.microsoft.com/office/drawing/2014/main" id="{19F4EC35-436F-968E-8E51-33A1FC5E8B6A}"/>
              </a:ext>
            </a:extLst>
          </p:cNvPr>
          <p:cNvPicPr>
            <a:picLocks noChangeAspect="1"/>
          </p:cNvPicPr>
          <p:nvPr/>
        </p:nvPicPr>
        <p:blipFill>
          <a:blip r:embed="rId4"/>
          <a:stretch>
            <a:fillRect/>
          </a:stretch>
        </p:blipFill>
        <p:spPr>
          <a:xfrm>
            <a:off x="4684152" y="462455"/>
            <a:ext cx="7225387" cy="5532101"/>
          </a:xfrm>
          <a:prstGeom prst="rect">
            <a:avLst/>
          </a:prstGeom>
        </p:spPr>
      </p:pic>
      <p:pic>
        <p:nvPicPr>
          <p:cNvPr id="10" name="Picture 9" descr="A map of a city&#10;&#10;Description automatically generated">
            <a:extLst>
              <a:ext uri="{FF2B5EF4-FFF2-40B4-BE49-F238E27FC236}">
                <a16:creationId xmlns:a16="http://schemas.microsoft.com/office/drawing/2014/main" id="{15748511-9543-D622-F3DD-F9F8693A1AAC}"/>
              </a:ext>
            </a:extLst>
          </p:cNvPr>
          <p:cNvPicPr>
            <a:picLocks noChangeAspect="1"/>
          </p:cNvPicPr>
          <p:nvPr/>
        </p:nvPicPr>
        <p:blipFill>
          <a:blip r:embed="rId5"/>
          <a:stretch>
            <a:fillRect/>
          </a:stretch>
        </p:blipFill>
        <p:spPr>
          <a:xfrm>
            <a:off x="2574108" y="3429000"/>
            <a:ext cx="2961791" cy="2846930"/>
          </a:xfrm>
          <a:prstGeom prst="rect">
            <a:avLst/>
          </a:prstGeom>
          <a:ln w="38100">
            <a:solidFill>
              <a:srgbClr val="C00000"/>
            </a:solidFill>
          </a:ln>
        </p:spPr>
      </p:pic>
      <p:cxnSp>
        <p:nvCxnSpPr>
          <p:cNvPr id="3" name="Straight Connector 2">
            <a:extLst>
              <a:ext uri="{FF2B5EF4-FFF2-40B4-BE49-F238E27FC236}">
                <a16:creationId xmlns:a16="http://schemas.microsoft.com/office/drawing/2014/main" id="{1123E2A5-E2E4-FD9E-2831-96F55A5B75BD}"/>
              </a:ext>
            </a:extLst>
          </p:cNvPr>
          <p:cNvCxnSpPr/>
          <p:nvPr/>
        </p:nvCxnSpPr>
        <p:spPr>
          <a:xfrm>
            <a:off x="5539324" y="3429000"/>
            <a:ext cx="945931" cy="151349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B5E1F551-6924-40B9-EEBF-82B6B54FE9DA}"/>
              </a:ext>
            </a:extLst>
          </p:cNvPr>
          <p:cNvCxnSpPr>
            <a:cxnSpLocks/>
          </p:cNvCxnSpPr>
          <p:nvPr/>
        </p:nvCxnSpPr>
        <p:spPr>
          <a:xfrm flipV="1">
            <a:off x="5542749" y="4942490"/>
            <a:ext cx="945931" cy="1371303"/>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4050472-23D0-4B66-A645-77AA77C27F2A}"/>
              </a:ext>
            </a:extLst>
          </p:cNvPr>
          <p:cNvSpPr txBox="1"/>
          <p:nvPr/>
        </p:nvSpPr>
        <p:spPr>
          <a:xfrm>
            <a:off x="308225" y="739739"/>
            <a:ext cx="4222678" cy="646331"/>
          </a:xfrm>
          <a:prstGeom prst="rect">
            <a:avLst/>
          </a:prstGeom>
          <a:noFill/>
        </p:spPr>
        <p:txBody>
          <a:bodyPr wrap="square" rtlCol="0">
            <a:spAutoFit/>
          </a:bodyPr>
          <a:lstStyle/>
          <a:p>
            <a:r>
              <a:rPr lang="en-US" dirty="0">
                <a:latin typeface="Montserrat"/>
                <a:cs typeface="Calibri" panose="020F0502020204030204" pitchFamily="34" charset="0"/>
              </a:rPr>
              <a:t> </a:t>
            </a:r>
            <a:r>
              <a:rPr lang="en-US" dirty="0" err="1">
                <a:latin typeface="Montserrat"/>
                <a:cs typeface="Calibri" panose="020F0502020204030204" pitchFamily="34" charset="0"/>
              </a:rPr>
              <a:t>Freie</a:t>
            </a:r>
            <a:r>
              <a:rPr lang="en-US" dirty="0">
                <a:latin typeface="Montserrat"/>
                <a:cs typeface="Calibri" panose="020F0502020204030204" pitchFamily="34" charset="0"/>
              </a:rPr>
              <a:t> Universität Berlin (FU Berlin) </a:t>
            </a:r>
            <a:br>
              <a:rPr lang="en-US" dirty="0">
                <a:latin typeface="Montserrat"/>
                <a:cs typeface="Calibri" panose="020F0502020204030204" pitchFamily="34" charset="0"/>
              </a:rPr>
            </a:br>
            <a:r>
              <a:rPr lang="en-US" dirty="0">
                <a:latin typeface="Montserrat"/>
                <a:cs typeface="Calibri" panose="020F0502020204030204" pitchFamily="34" charset="0"/>
              </a:rPr>
              <a:t>    &amp; </a:t>
            </a:r>
            <a:r>
              <a:rPr lang="en-US" dirty="0" err="1">
                <a:latin typeface="Montserrat"/>
                <a:cs typeface="Calibri" panose="020F0502020204030204" pitchFamily="34" charset="0"/>
              </a:rPr>
              <a:t>Zuse</a:t>
            </a:r>
            <a:r>
              <a:rPr lang="en-US" dirty="0">
                <a:latin typeface="Montserrat"/>
                <a:cs typeface="Calibri" panose="020F0502020204030204" pitchFamily="34" charset="0"/>
              </a:rPr>
              <a:t> Institute Berlin </a:t>
            </a:r>
            <a:endParaRPr lang="en-US" dirty="0">
              <a:latin typeface="Montserrat"/>
            </a:endParaRPr>
          </a:p>
        </p:txBody>
      </p:sp>
      <p:sp>
        <p:nvSpPr>
          <p:cNvPr id="11" name="Footer Placeholder 3">
            <a:extLst>
              <a:ext uri="{FF2B5EF4-FFF2-40B4-BE49-F238E27FC236}">
                <a16:creationId xmlns:a16="http://schemas.microsoft.com/office/drawing/2014/main" id="{710CD025-678B-4070-8226-DA85E2F5FF37}"/>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dirty="0">
                <a:ln>
                  <a:noFill/>
                </a:ln>
                <a:solidFill>
                  <a:srgbClr val="FFFFFF"/>
                </a:solidFill>
                <a:effectLst/>
                <a:uLnTx/>
                <a:uFillTx/>
                <a:latin typeface="Montserrat" panose="00000500000000000000" pitchFamily="2" charset="0"/>
                <a:ea typeface="+mn-ea"/>
                <a:cs typeface="+mn-cs"/>
              </a:rPr>
              <a:t>2024 SIAG/SC Business meeting</a:t>
            </a:r>
          </a:p>
        </p:txBody>
      </p:sp>
    </p:spTree>
    <p:extLst>
      <p:ext uri="{BB962C8B-B14F-4D97-AF65-F5344CB8AC3E}">
        <p14:creationId xmlns:p14="http://schemas.microsoft.com/office/powerpoint/2010/main" val="4263187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a:t>
            </a:r>
            <a:r>
              <a:rPr kumimoji="0" lang="en-US" sz="1400" b="0" i="0" u="none" strike="noStrike" kern="1200" cap="all" spc="0" normalizeH="0" baseline="0" noProof="0" err="1">
                <a:ln>
                  <a:noFill/>
                </a:ln>
                <a:solidFill>
                  <a:srgbClr val="FFFFFF"/>
                </a:solidFill>
                <a:effectLst/>
                <a:uLnTx/>
                <a:uFillTx/>
                <a:latin typeface="Montserrat" panose="00000500000000000000" pitchFamily="2" charset="0"/>
                <a:ea typeface="+mn-ea"/>
                <a:cs typeface="+mn-cs"/>
              </a:rPr>
              <a:t>sc</a:t>
            </a: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 Business meeting</a:t>
            </a:r>
          </a:p>
        </p:txBody>
      </p:sp>
      <p:sp>
        <p:nvSpPr>
          <p:cNvPr id="2" name="Rectangle 1"/>
          <p:cNvSpPr/>
          <p:nvPr/>
        </p:nvSpPr>
        <p:spPr>
          <a:xfrm>
            <a:off x="457200" y="282715"/>
            <a:ext cx="8038011"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SIAG/SC </a:t>
            </a:r>
            <a:r>
              <a:rPr kumimoji="0" lang="en-US" sz="3600" b="0" i="0" u="none" strike="noStrike" kern="1200" cap="none" spc="0" normalizeH="0" baseline="0" noProof="0">
                <a:ln>
                  <a:noFill/>
                </a:ln>
                <a:solidFill>
                  <a:srgbClr val="00A79F"/>
                </a:solidFill>
                <a:effectLst/>
                <a:uLnTx/>
                <a:uFillTx/>
                <a:latin typeface="Arvo" panose="02000000000000000000" pitchFamily="2" charset="0"/>
                <a:ea typeface="+mn-ea"/>
                <a:cs typeface="+mn-cs"/>
              </a:rPr>
              <a:t>Officers</a:t>
            </a:r>
            <a:endParaRPr kumimoji="0" lang="en-US" sz="3200" b="0" i="0" u="none" strike="noStrike" kern="1200" cap="none" spc="0" normalizeH="0" baseline="0" noProof="0">
              <a:ln>
                <a:noFill/>
              </a:ln>
              <a:solidFill>
                <a:srgbClr val="00A79F"/>
              </a:solidFill>
              <a:effectLst/>
              <a:uLnTx/>
              <a:uFillTx/>
              <a:latin typeface="Calibri" panose="020F0502020204030204"/>
              <a:ea typeface="+mn-ea"/>
              <a:cs typeface="+mn-cs"/>
            </a:endParaRPr>
          </a:p>
        </p:txBody>
      </p:sp>
      <p:sp>
        <p:nvSpPr>
          <p:cNvPr id="12" name="Rectangle 11"/>
          <p:cNvSpPr/>
          <p:nvPr/>
        </p:nvSpPr>
        <p:spPr>
          <a:xfrm>
            <a:off x="-2" y="1180688"/>
            <a:ext cx="12192001"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6CB4"/>
                </a:solidFill>
                <a:effectLst/>
                <a:uLnTx/>
                <a:uFillTx/>
                <a:latin typeface="Arvo" panose="02000000000000000000"/>
                <a:ea typeface="+mn-ea"/>
                <a:cs typeface="+mn-cs"/>
              </a:rPr>
              <a:t>Chair</a:t>
            </a:r>
            <a:r>
              <a:rPr kumimoji="0" lang="en-US" sz="3200" b="0" i="0" u="none" strike="noStrike" kern="1200" cap="none" spc="0" normalizeH="0" baseline="0" noProof="0">
                <a:ln>
                  <a:noFill/>
                </a:ln>
                <a:solidFill>
                  <a:srgbClr val="006CB4"/>
                </a:solidFill>
                <a:effectLst/>
                <a:uLnTx/>
                <a:uFillTx/>
                <a:latin typeface="Arvo" panose="0200000000000000000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0" i="0" u="none" strike="noStrike">
                <a:solidFill>
                  <a:srgbClr val="212529"/>
                </a:solidFill>
                <a:effectLst/>
                <a:latin typeface="Calibri" panose="020F0502020204030204" pitchFamily="34" charset="0"/>
              </a:rPr>
              <a:t>Ulrike Yang</a:t>
            </a:r>
            <a:r>
              <a:rPr lang="en-US" sz="2800"/>
              <a:t> </a:t>
            </a:r>
            <a:endParaRPr kumimoji="0" lang="en-US" sz="2800" b="0" i="0" u="none" strike="noStrike" kern="1200" cap="none" spc="0" normalizeH="0" baseline="0" noProof="0">
              <a:ln>
                <a:noFill/>
              </a:ln>
              <a:solidFill>
                <a:srgbClr val="404040"/>
              </a:solidFill>
              <a:effectLst/>
              <a:uLnTx/>
              <a:uFillTx/>
              <a:latin typeface="Montserrat" panose="00000500000000000000"/>
              <a:ea typeface="+mn-ea"/>
              <a:cs typeface="+mn-cs"/>
            </a:endParaRPr>
          </a:p>
        </p:txBody>
      </p:sp>
      <p:sp>
        <p:nvSpPr>
          <p:cNvPr id="13" name="Rectangle 12"/>
          <p:cNvSpPr/>
          <p:nvPr/>
        </p:nvSpPr>
        <p:spPr>
          <a:xfrm>
            <a:off x="0" y="2351177"/>
            <a:ext cx="12192001"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CB4"/>
                </a:solidFill>
                <a:effectLst/>
                <a:uLnTx/>
                <a:uFillTx/>
                <a:latin typeface="Arvo" panose="02000000000000000000"/>
                <a:ea typeface="+mn-ea"/>
                <a:cs typeface="+mn-cs"/>
              </a:rPr>
              <a:t>Vice Chair</a:t>
            </a:r>
            <a:r>
              <a:rPr kumimoji="0" lang="en-US" sz="3200" b="0" i="0" u="none" strike="noStrike" kern="1200" cap="none" spc="0" normalizeH="0" baseline="0" noProof="0" dirty="0">
                <a:ln>
                  <a:noFill/>
                </a:ln>
                <a:solidFill>
                  <a:srgbClr val="006CB4"/>
                </a:solidFill>
                <a:effectLst/>
                <a:uLnTx/>
                <a:uFillTx/>
                <a:latin typeface="Arvo" panose="0200000000000000000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212529"/>
                </a:solidFill>
                <a:effectLst/>
                <a:latin typeface="Calibri" panose="020F0502020204030204" pitchFamily="34" charset="0"/>
              </a:rPr>
              <a:t>Rio Yokota</a:t>
            </a:r>
            <a:r>
              <a:rPr lang="en-US" sz="2800" dirty="0"/>
              <a:t> </a:t>
            </a:r>
            <a:endParaRPr kumimoji="0" lang="en-US" sz="2800" b="0" i="0" u="none" strike="noStrike" kern="1200" cap="none" spc="0" normalizeH="0" baseline="0" noProof="0" dirty="0">
              <a:ln>
                <a:noFill/>
              </a:ln>
              <a:solidFill>
                <a:srgbClr val="404040"/>
              </a:solidFill>
              <a:effectLst/>
              <a:uLnTx/>
              <a:uFillTx/>
              <a:latin typeface="Montserrat" panose="00000500000000000000"/>
              <a:ea typeface="+mn-ea"/>
              <a:cs typeface="+mn-cs"/>
            </a:endParaRPr>
          </a:p>
        </p:txBody>
      </p:sp>
      <p:sp>
        <p:nvSpPr>
          <p:cNvPr id="14" name="Rectangle 13"/>
          <p:cNvSpPr/>
          <p:nvPr/>
        </p:nvSpPr>
        <p:spPr>
          <a:xfrm>
            <a:off x="0" y="3602403"/>
            <a:ext cx="12191999"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CB4"/>
                </a:solidFill>
                <a:effectLst/>
                <a:uLnTx/>
                <a:uFillTx/>
                <a:latin typeface="Arvo" panose="02000000000000000000"/>
                <a:ea typeface="+mn-ea"/>
                <a:cs typeface="+mn-cs"/>
              </a:rPr>
              <a:t>Program Director</a:t>
            </a:r>
            <a:r>
              <a:rPr kumimoji="0" lang="en-US" sz="3200" b="0" i="0" u="none" strike="noStrike" kern="1200" cap="none" spc="0" normalizeH="0" baseline="0" noProof="0" dirty="0">
                <a:ln>
                  <a:noFill/>
                </a:ln>
                <a:solidFill>
                  <a:srgbClr val="006CB4"/>
                </a:solidFill>
                <a:effectLst/>
                <a:uLnTx/>
                <a:uFillTx/>
                <a:latin typeface="Arvo" panose="0200000000000000000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212529"/>
                </a:solidFill>
                <a:effectLst/>
                <a:latin typeface="Calibri" panose="020F0502020204030204" pitchFamily="34" charset="0"/>
              </a:rPr>
              <a:t>Hartwig </a:t>
            </a:r>
            <a:r>
              <a:rPr lang="en-US" sz="2800" b="0" i="0" u="none" strike="noStrike" dirty="0" err="1">
                <a:solidFill>
                  <a:srgbClr val="212529"/>
                </a:solidFill>
                <a:effectLst/>
                <a:latin typeface="Calibri" panose="020F0502020204030204" pitchFamily="34" charset="0"/>
              </a:rPr>
              <a:t>Anzt</a:t>
            </a:r>
            <a:r>
              <a:rPr lang="en-US" sz="2800" dirty="0"/>
              <a:t> </a:t>
            </a:r>
            <a:endParaRPr kumimoji="0" lang="en-US" sz="4400" b="0" i="0" u="none" strike="noStrike" kern="1200" cap="none" spc="0" normalizeH="0" baseline="0" noProof="0" dirty="0">
              <a:ln>
                <a:noFill/>
              </a:ln>
              <a:solidFill>
                <a:srgbClr val="404040"/>
              </a:solidFill>
              <a:effectLst/>
              <a:uLnTx/>
              <a:uFillTx/>
              <a:latin typeface="Montserrat" panose="00000500000000000000"/>
              <a:ea typeface="+mn-ea"/>
              <a:cs typeface="+mn-cs"/>
            </a:endParaRPr>
          </a:p>
        </p:txBody>
      </p:sp>
      <p:sp>
        <p:nvSpPr>
          <p:cNvPr id="15" name="Rectangle 14"/>
          <p:cNvSpPr/>
          <p:nvPr/>
        </p:nvSpPr>
        <p:spPr>
          <a:xfrm>
            <a:off x="1" y="4781464"/>
            <a:ext cx="12191999"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CB4"/>
                </a:solidFill>
                <a:effectLst/>
                <a:uLnTx/>
                <a:uFillTx/>
                <a:latin typeface="Arvo" panose="02000000000000000000"/>
                <a:ea typeface="+mn-ea"/>
                <a:cs typeface="+mn-cs"/>
              </a:rPr>
              <a:t>Secretary</a:t>
            </a:r>
            <a:r>
              <a:rPr kumimoji="0" lang="en-US" sz="3200" b="0" i="0" u="none" strike="noStrike" kern="1200" cap="none" spc="0" normalizeH="0" baseline="0" noProof="0" dirty="0">
                <a:ln>
                  <a:noFill/>
                </a:ln>
                <a:solidFill>
                  <a:srgbClr val="006CB4"/>
                </a:solidFill>
                <a:effectLst/>
                <a:uLnTx/>
                <a:uFillTx/>
                <a:latin typeface="Arvo" panose="0200000000000000000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212529"/>
                </a:solidFill>
                <a:latin typeface="Calibri" panose="020F0502020204030204" pitchFamily="34" charset="0"/>
              </a:rPr>
              <a:t>Erin</a:t>
            </a:r>
            <a:r>
              <a:rPr lang="en-US" sz="2800" b="0" i="0" u="none" strike="noStrike" dirty="0">
                <a:solidFill>
                  <a:srgbClr val="212529"/>
                </a:solidFill>
                <a:effectLst/>
                <a:latin typeface="Calibri" panose="020F0502020204030204" pitchFamily="34" charset="0"/>
              </a:rPr>
              <a:t> Carson</a:t>
            </a:r>
            <a:r>
              <a:rPr lang="en-US" sz="2800" dirty="0"/>
              <a:t> </a:t>
            </a:r>
            <a:endParaRPr kumimoji="0" lang="en-US" sz="4400" b="0" i="0" u="none" strike="noStrike" kern="1200" cap="none" spc="0" normalizeH="0" baseline="0" noProof="0" dirty="0">
              <a:ln>
                <a:noFill/>
              </a:ln>
              <a:solidFill>
                <a:srgbClr val="404040"/>
              </a:solidFill>
              <a:effectLst/>
              <a:uLnTx/>
              <a:uFillTx/>
              <a:latin typeface="Montserrat" panose="00000500000000000000"/>
              <a:ea typeface="+mn-ea"/>
              <a:cs typeface="+mn-cs"/>
            </a:endParaRPr>
          </a:p>
        </p:txBody>
      </p:sp>
      <p:sp>
        <p:nvSpPr>
          <p:cNvPr id="16" name="Rectangle 15"/>
          <p:cNvSpPr/>
          <p:nvPr/>
        </p:nvSpPr>
        <p:spPr>
          <a:xfrm>
            <a:off x="5943600" y="2035040"/>
            <a:ext cx="38985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6B4C4"/>
                </a:solidFill>
                <a:effectLst/>
                <a:uLnTx/>
                <a:uFillTx/>
                <a:latin typeface="Calibri" panose="020F0502020204030204"/>
                <a:ea typeface="+mn-ea"/>
                <a:cs typeface="+mn-cs"/>
              </a:rPr>
              <a:t>*</a:t>
            </a:r>
          </a:p>
        </p:txBody>
      </p:sp>
      <p:sp>
        <p:nvSpPr>
          <p:cNvPr id="17" name="Rectangle 16"/>
          <p:cNvSpPr/>
          <p:nvPr/>
        </p:nvSpPr>
        <p:spPr>
          <a:xfrm>
            <a:off x="5943600" y="3310015"/>
            <a:ext cx="38985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6B4C4"/>
                </a:solidFill>
                <a:effectLst/>
                <a:uLnTx/>
                <a:uFillTx/>
                <a:latin typeface="Calibri" panose="020F0502020204030204"/>
                <a:ea typeface="+mn-ea"/>
                <a:cs typeface="+mn-cs"/>
              </a:rPr>
              <a:t>*</a:t>
            </a:r>
            <a:endParaRPr kumimoji="0" lang="en-US" sz="1800" b="1" i="0" u="none" strike="noStrike" kern="1200" cap="none" spc="0" normalizeH="0" baseline="0" noProof="0">
              <a:ln>
                <a:noFill/>
              </a:ln>
              <a:solidFill>
                <a:srgbClr val="A6B4C4"/>
              </a:solidFill>
              <a:effectLst/>
              <a:uLnTx/>
              <a:uFillTx/>
              <a:latin typeface="Calibri" panose="020F0502020204030204"/>
              <a:ea typeface="+mn-ea"/>
              <a:cs typeface="+mn-cs"/>
            </a:endParaRPr>
          </a:p>
        </p:txBody>
      </p:sp>
      <p:sp>
        <p:nvSpPr>
          <p:cNvPr id="18" name="Rectangle 17"/>
          <p:cNvSpPr/>
          <p:nvPr/>
        </p:nvSpPr>
        <p:spPr>
          <a:xfrm>
            <a:off x="5944489" y="4522151"/>
            <a:ext cx="38985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6B4C4"/>
                </a:solidFill>
                <a:effectLst/>
                <a:uLnTx/>
                <a:uFillTx/>
                <a:latin typeface="Calibri" panose="020F0502020204030204"/>
                <a:ea typeface="+mn-ea"/>
                <a:cs typeface="+mn-cs"/>
              </a:rPr>
              <a:t>*</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119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D2EC94D-65B4-4FC6-BC79-69E425BBA6A6}"/>
              </a:ext>
            </a:extLst>
          </p:cNvPr>
          <p:cNvSpPr>
            <a:spLocks noGrp="1"/>
          </p:cNvSpPr>
          <p:nvPr>
            <p:ph type="ftr" sz="quarter" idx="11"/>
          </p:nvPr>
        </p:nvSpPr>
        <p:spPr/>
        <p:txBody>
          <a:bodyPr/>
          <a:lstStyle/>
          <a:p>
            <a:r>
              <a:rPr lang="en-US"/>
              <a:t>2024 </a:t>
            </a:r>
            <a:r>
              <a:rPr lang="en-US" err="1"/>
              <a:t>Siag</a:t>
            </a:r>
            <a:r>
              <a:rPr lang="en-US"/>
              <a:t>/SC business meeting</a:t>
            </a:r>
          </a:p>
        </p:txBody>
      </p:sp>
      <p:sp>
        <p:nvSpPr>
          <p:cNvPr id="3" name="Title 1">
            <a:extLst>
              <a:ext uri="{FF2B5EF4-FFF2-40B4-BE49-F238E27FC236}">
                <a16:creationId xmlns:a16="http://schemas.microsoft.com/office/drawing/2014/main" id="{1DB5E0B9-685A-458F-BBFF-FF22F6BE0694}"/>
              </a:ext>
            </a:extLst>
          </p:cNvPr>
          <p:cNvSpPr txBox="1">
            <a:spLocks/>
          </p:cNvSpPr>
          <p:nvPr/>
        </p:nvSpPr>
        <p:spPr>
          <a:xfrm>
            <a:off x="119008" y="133564"/>
            <a:ext cx="2387885" cy="704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Arvo" panose="02000000000000000000"/>
              </a:rPr>
              <a:t>Amenities</a:t>
            </a:r>
          </a:p>
        </p:txBody>
      </p:sp>
      <p:sp>
        <p:nvSpPr>
          <p:cNvPr id="5" name="Content Placeholder 2">
            <a:extLst>
              <a:ext uri="{FF2B5EF4-FFF2-40B4-BE49-F238E27FC236}">
                <a16:creationId xmlns:a16="http://schemas.microsoft.com/office/drawing/2014/main" id="{C3F59431-C5D5-4E81-8664-81E1C99CB08C}"/>
              </a:ext>
            </a:extLst>
          </p:cNvPr>
          <p:cNvSpPr txBox="1">
            <a:spLocks/>
          </p:cNvSpPr>
          <p:nvPr/>
        </p:nvSpPr>
        <p:spPr>
          <a:xfrm>
            <a:off x="300946" y="1009137"/>
            <a:ext cx="4411894" cy="4580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highlight>
                  <a:srgbClr val="FF00FF"/>
                </a:highlight>
                <a:latin typeface="Montserrat" panose="00000500000000000000"/>
              </a:rPr>
              <a:t>Biology Big Lecture Hall (550 seats)</a:t>
            </a:r>
          </a:p>
          <a:p>
            <a:r>
              <a:rPr lang="en-US" sz="1200" dirty="0">
                <a:highlight>
                  <a:srgbClr val="00FF00"/>
                </a:highlight>
                <a:latin typeface="Montserrat" panose="00000500000000000000"/>
              </a:rPr>
              <a:t>Biology Lecture Hall A (200 seats)</a:t>
            </a:r>
          </a:p>
          <a:p>
            <a:r>
              <a:rPr lang="en-US" sz="1200" dirty="0">
                <a:highlight>
                  <a:srgbClr val="00FF00"/>
                </a:highlight>
                <a:latin typeface="Montserrat" panose="00000500000000000000"/>
              </a:rPr>
              <a:t>Computer Science Lecture Hall (200 seats)</a:t>
            </a:r>
          </a:p>
          <a:p>
            <a:r>
              <a:rPr lang="en-US" sz="1200" dirty="0" err="1">
                <a:latin typeface="Montserrat" panose="00000500000000000000"/>
              </a:rPr>
              <a:t>Zuse</a:t>
            </a:r>
            <a:r>
              <a:rPr lang="en-US" sz="1200" dirty="0">
                <a:latin typeface="Montserrat" panose="00000500000000000000"/>
              </a:rPr>
              <a:t> Institute Lecture Hall (159 seats)</a:t>
            </a:r>
          </a:p>
          <a:p>
            <a:r>
              <a:rPr lang="en-US" sz="1200" dirty="0">
                <a:latin typeface="Montserrat" panose="00000500000000000000"/>
              </a:rPr>
              <a:t>Mathematics Lecture Hall (123 seats)</a:t>
            </a:r>
          </a:p>
          <a:p>
            <a:r>
              <a:rPr lang="en-US" sz="1200" dirty="0">
                <a:latin typeface="Montserrat" panose="00000500000000000000"/>
              </a:rPr>
              <a:t>Biology Lecture Hall B (100 seats)</a:t>
            </a:r>
          </a:p>
          <a:p>
            <a:r>
              <a:rPr lang="en-US" sz="1200" dirty="0">
                <a:highlight>
                  <a:srgbClr val="FFFF00"/>
                </a:highlight>
                <a:latin typeface="Montserrat" panose="00000500000000000000"/>
              </a:rPr>
              <a:t>Computer Science Seminar Room SR005 (70 seats)</a:t>
            </a:r>
          </a:p>
          <a:p>
            <a:r>
              <a:rPr lang="en-US" sz="1200" dirty="0">
                <a:highlight>
                  <a:srgbClr val="FFFF00"/>
                </a:highlight>
                <a:latin typeface="Montserrat" panose="00000500000000000000"/>
              </a:rPr>
              <a:t>Computer Science Seminar Room SR006 (50 seats)</a:t>
            </a:r>
          </a:p>
          <a:p>
            <a:r>
              <a:rPr lang="en-US" sz="1200" dirty="0">
                <a:highlight>
                  <a:srgbClr val="FFFF00"/>
                </a:highlight>
                <a:latin typeface="Montserrat" panose="00000500000000000000"/>
              </a:rPr>
              <a:t>Computer Science Seminar Room SR049 (40 seats)</a:t>
            </a:r>
          </a:p>
          <a:p>
            <a:r>
              <a:rPr lang="en-US" sz="1200" dirty="0">
                <a:highlight>
                  <a:srgbClr val="FFFF00"/>
                </a:highlight>
                <a:latin typeface="Montserrat" panose="00000500000000000000"/>
              </a:rPr>
              <a:t>Computer Science Seminar Room SR046 (40 seats)</a:t>
            </a:r>
          </a:p>
          <a:p>
            <a:r>
              <a:rPr lang="en-US" sz="1200" dirty="0">
                <a:highlight>
                  <a:srgbClr val="FFFF00"/>
                </a:highlight>
                <a:latin typeface="Montserrat" panose="00000500000000000000"/>
              </a:rPr>
              <a:t>Computer Science Seminar Room SR055 (32 seats)</a:t>
            </a:r>
          </a:p>
          <a:p>
            <a:r>
              <a:rPr lang="en-US" sz="1200" dirty="0">
                <a:highlight>
                  <a:srgbClr val="FFFF00"/>
                </a:highlight>
                <a:latin typeface="Montserrat" panose="00000500000000000000"/>
              </a:rPr>
              <a:t>Computer Science Seminar Room SR053 (30 seats)</a:t>
            </a:r>
          </a:p>
          <a:p>
            <a:r>
              <a:rPr lang="en-US" sz="1200" dirty="0">
                <a:highlight>
                  <a:srgbClr val="FFFF00"/>
                </a:highlight>
                <a:latin typeface="Montserrat" panose="00000500000000000000"/>
              </a:rPr>
              <a:t>Computer Science Seminar Room SR051 (30 seats)</a:t>
            </a:r>
          </a:p>
          <a:p>
            <a:r>
              <a:rPr lang="en-US" sz="1200" dirty="0" err="1">
                <a:highlight>
                  <a:srgbClr val="FFFF00"/>
                </a:highlight>
                <a:latin typeface="Montserrat" panose="00000500000000000000"/>
              </a:rPr>
              <a:t>Zuse</a:t>
            </a:r>
            <a:r>
              <a:rPr lang="en-US" sz="1200" dirty="0">
                <a:highlight>
                  <a:srgbClr val="FFFF00"/>
                </a:highlight>
                <a:latin typeface="Montserrat" panose="00000500000000000000"/>
              </a:rPr>
              <a:t> Institute Seminar Room (40 seats)</a:t>
            </a:r>
          </a:p>
        </p:txBody>
      </p:sp>
      <p:sp>
        <p:nvSpPr>
          <p:cNvPr id="6" name="Content Placeholder 2">
            <a:extLst>
              <a:ext uri="{FF2B5EF4-FFF2-40B4-BE49-F238E27FC236}">
                <a16:creationId xmlns:a16="http://schemas.microsoft.com/office/drawing/2014/main" id="{D271AFA4-56F2-4968-8EC6-C54E446D2D97}"/>
              </a:ext>
            </a:extLst>
          </p:cNvPr>
          <p:cNvSpPr txBox="1">
            <a:spLocks/>
          </p:cNvSpPr>
          <p:nvPr/>
        </p:nvSpPr>
        <p:spPr>
          <a:xfrm>
            <a:off x="8637207" y="1499095"/>
            <a:ext cx="4184194" cy="789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dirty="0">
                <a:latin typeface="Montserrat" panose="00000500000000000000"/>
              </a:rPr>
              <a:t>• Computer Science Foyer  (200 m², ca 70 attendees)  </a:t>
            </a:r>
            <a:br>
              <a:rPr lang="en-US" sz="1000" dirty="0">
                <a:latin typeface="Montserrat" panose="00000500000000000000"/>
              </a:rPr>
            </a:br>
            <a:r>
              <a:rPr lang="en-US" sz="1000" dirty="0">
                <a:latin typeface="Montserrat" panose="00000500000000000000"/>
              </a:rPr>
              <a:t>• </a:t>
            </a:r>
            <a:r>
              <a:rPr lang="en-US" sz="1000" dirty="0" err="1">
                <a:latin typeface="Montserrat" panose="00000500000000000000"/>
              </a:rPr>
              <a:t>Zuse</a:t>
            </a:r>
            <a:r>
              <a:rPr lang="en-US" sz="1000" dirty="0">
                <a:latin typeface="Montserrat" panose="00000500000000000000"/>
              </a:rPr>
              <a:t> Institute Foyer (209 m², ca 75 attendees)  </a:t>
            </a:r>
            <a:br>
              <a:rPr lang="en-US" sz="1000" dirty="0">
                <a:latin typeface="Montserrat" panose="00000500000000000000"/>
              </a:rPr>
            </a:br>
            <a:r>
              <a:rPr lang="en-US" sz="1000" dirty="0">
                <a:latin typeface="Montserrat" panose="00000500000000000000"/>
              </a:rPr>
              <a:t>• Biology Foyer (450 m², ca 250 attendees)</a:t>
            </a:r>
          </a:p>
        </p:txBody>
      </p:sp>
      <p:pic>
        <p:nvPicPr>
          <p:cNvPr id="7" name="Picture 6">
            <a:extLst>
              <a:ext uri="{FF2B5EF4-FFF2-40B4-BE49-F238E27FC236}">
                <a16:creationId xmlns:a16="http://schemas.microsoft.com/office/drawing/2014/main" id="{315061E6-BAC3-4A73-8FEA-5B69A5789930}"/>
              </a:ext>
            </a:extLst>
          </p:cNvPr>
          <p:cNvPicPr>
            <a:picLocks noChangeAspect="1"/>
          </p:cNvPicPr>
          <p:nvPr/>
        </p:nvPicPr>
        <p:blipFill>
          <a:blip r:embed="rId2"/>
          <a:stretch>
            <a:fillRect/>
          </a:stretch>
        </p:blipFill>
        <p:spPr>
          <a:xfrm>
            <a:off x="4790298" y="616843"/>
            <a:ext cx="3846909" cy="2554445"/>
          </a:xfrm>
          <a:prstGeom prst="rect">
            <a:avLst/>
          </a:prstGeom>
        </p:spPr>
      </p:pic>
      <p:pic>
        <p:nvPicPr>
          <p:cNvPr id="8" name="Picture 7">
            <a:extLst>
              <a:ext uri="{FF2B5EF4-FFF2-40B4-BE49-F238E27FC236}">
                <a16:creationId xmlns:a16="http://schemas.microsoft.com/office/drawing/2014/main" id="{7CC76D57-6916-4E7F-A08F-6BC19E3CF9AC}"/>
              </a:ext>
            </a:extLst>
          </p:cNvPr>
          <p:cNvPicPr>
            <a:picLocks noChangeAspect="1"/>
          </p:cNvPicPr>
          <p:nvPr/>
        </p:nvPicPr>
        <p:blipFill>
          <a:blip r:embed="rId3"/>
          <a:stretch>
            <a:fillRect/>
          </a:stretch>
        </p:blipFill>
        <p:spPr>
          <a:xfrm>
            <a:off x="8637207" y="3171288"/>
            <a:ext cx="3407959" cy="2853175"/>
          </a:xfrm>
          <a:prstGeom prst="rect">
            <a:avLst/>
          </a:prstGeom>
        </p:spPr>
      </p:pic>
      <p:sp>
        <p:nvSpPr>
          <p:cNvPr id="9" name="TextBox 8">
            <a:extLst>
              <a:ext uri="{FF2B5EF4-FFF2-40B4-BE49-F238E27FC236}">
                <a16:creationId xmlns:a16="http://schemas.microsoft.com/office/drawing/2014/main" id="{97AA33DF-4DB3-42C7-92E3-D8B9944D1DD5}"/>
              </a:ext>
            </a:extLst>
          </p:cNvPr>
          <p:cNvSpPr txBox="1"/>
          <p:nvPr/>
        </p:nvSpPr>
        <p:spPr>
          <a:xfrm>
            <a:off x="6007203" y="3429000"/>
            <a:ext cx="1335641" cy="1015663"/>
          </a:xfrm>
          <a:prstGeom prst="rect">
            <a:avLst/>
          </a:prstGeom>
          <a:noFill/>
        </p:spPr>
        <p:txBody>
          <a:bodyPr wrap="square" rtlCol="0">
            <a:spAutoFit/>
          </a:bodyPr>
          <a:lstStyle/>
          <a:p>
            <a:r>
              <a:rPr lang="en-US" sz="1200" dirty="0">
                <a:highlight>
                  <a:srgbClr val="FF00FF"/>
                </a:highlight>
              </a:rPr>
              <a:t>Keynotes</a:t>
            </a:r>
          </a:p>
          <a:p>
            <a:endParaRPr lang="en-US" sz="1200" dirty="0">
              <a:highlight>
                <a:srgbClr val="FF00FF"/>
              </a:highlight>
            </a:endParaRPr>
          </a:p>
          <a:p>
            <a:r>
              <a:rPr lang="en-US" sz="1200" dirty="0">
                <a:highlight>
                  <a:srgbClr val="00FF00"/>
                </a:highlight>
              </a:rPr>
              <a:t>Plenary sessions</a:t>
            </a:r>
          </a:p>
          <a:p>
            <a:endParaRPr lang="en-US" sz="1200" dirty="0">
              <a:highlight>
                <a:srgbClr val="00FF00"/>
              </a:highlight>
            </a:endParaRPr>
          </a:p>
          <a:p>
            <a:r>
              <a:rPr lang="en-US" sz="1200" dirty="0">
                <a:highlight>
                  <a:srgbClr val="FFFF00"/>
                </a:highlight>
              </a:rPr>
              <a:t>Minisymposia</a:t>
            </a:r>
          </a:p>
        </p:txBody>
      </p:sp>
    </p:spTree>
    <p:extLst>
      <p:ext uri="{BB962C8B-B14F-4D97-AF65-F5344CB8AC3E}">
        <p14:creationId xmlns:p14="http://schemas.microsoft.com/office/powerpoint/2010/main" val="654885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D2EC94D-65B4-4FC6-BC79-69E425BBA6A6}"/>
              </a:ext>
            </a:extLst>
          </p:cNvPr>
          <p:cNvSpPr>
            <a:spLocks noGrp="1"/>
          </p:cNvSpPr>
          <p:nvPr>
            <p:ph type="ftr" sz="quarter" idx="11"/>
          </p:nvPr>
        </p:nvSpPr>
        <p:spPr/>
        <p:txBody>
          <a:bodyPr/>
          <a:lstStyle/>
          <a:p>
            <a:r>
              <a:rPr lang="en-US"/>
              <a:t>2024 </a:t>
            </a:r>
            <a:r>
              <a:rPr lang="en-US" err="1"/>
              <a:t>Siag</a:t>
            </a:r>
            <a:r>
              <a:rPr lang="en-US"/>
              <a:t>/SC business meeting</a:t>
            </a:r>
          </a:p>
        </p:txBody>
      </p:sp>
      <p:sp>
        <p:nvSpPr>
          <p:cNvPr id="3" name="Title 1">
            <a:extLst>
              <a:ext uri="{FF2B5EF4-FFF2-40B4-BE49-F238E27FC236}">
                <a16:creationId xmlns:a16="http://schemas.microsoft.com/office/drawing/2014/main" id="{1DB5E0B9-685A-458F-BBFF-FF22F6BE0694}"/>
              </a:ext>
            </a:extLst>
          </p:cNvPr>
          <p:cNvSpPr txBox="1">
            <a:spLocks/>
          </p:cNvSpPr>
          <p:nvPr/>
        </p:nvSpPr>
        <p:spPr>
          <a:xfrm>
            <a:off x="-137846" y="113015"/>
            <a:ext cx="2439256" cy="694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Arvo" panose="02000000000000000000"/>
              </a:rPr>
              <a:t>Housing</a:t>
            </a:r>
          </a:p>
        </p:txBody>
      </p:sp>
      <p:sp>
        <p:nvSpPr>
          <p:cNvPr id="5" name="Content Placeholder 2">
            <a:extLst>
              <a:ext uri="{FF2B5EF4-FFF2-40B4-BE49-F238E27FC236}">
                <a16:creationId xmlns:a16="http://schemas.microsoft.com/office/drawing/2014/main" id="{C3F59431-C5D5-4E81-8664-81E1C99CB08C}"/>
              </a:ext>
            </a:extLst>
          </p:cNvPr>
          <p:cNvSpPr txBox="1">
            <a:spLocks/>
          </p:cNvSpPr>
          <p:nvPr/>
        </p:nvSpPr>
        <p:spPr>
          <a:xfrm>
            <a:off x="-189218" y="1096301"/>
            <a:ext cx="4411894" cy="44928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kumimoji="0" lang="en-US" sz="1800" b="1" i="0"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Neighborhood</a:t>
            </a:r>
            <a:endParaRPr kumimoji="0" lang="en-US" sz="1800" b="0" i="0"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endParaRPr>
          </a:p>
          <a:p>
            <a:pPr lvl="1">
              <a:lnSpc>
                <a:spcPct val="100000"/>
              </a:lnSpc>
              <a:spcBef>
                <a:spcPts val="0"/>
              </a:spcBef>
              <a:tabLst>
                <a:tab pos="685800" algn="l"/>
              </a:tabLst>
              <a:defRPr/>
            </a:pPr>
            <a:r>
              <a:rPr kumimoji="0" lang="en-US" sz="1600" b="0" i="0" u="none" strike="noStrike" kern="1200" cap="none" spc="0" normalizeH="0" baseline="0" noProof="0" dirty="0" err="1">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Seminaris</a:t>
            </a:r>
            <a:r>
              <a:rPr kumimoji="0" lang="en-US" sz="1600" b="0" i="0"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 Campus Hotel </a:t>
            </a:r>
            <a:r>
              <a:rPr kumimoji="0" lang="en-US" sz="1600" b="0" i="1"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150€</a:t>
            </a:r>
          </a:p>
          <a:p>
            <a:pPr lvl="1">
              <a:lnSpc>
                <a:spcPct val="100000"/>
              </a:lnSpc>
              <a:spcBef>
                <a:spcPts val="0"/>
              </a:spcBef>
              <a:tabLst>
                <a:tab pos="685800" algn="l"/>
              </a:tabLst>
              <a:defRPr/>
            </a:pPr>
            <a:r>
              <a:rPr kumimoji="0" lang="en-US" sz="1600" b="0" i="0" u="none" strike="noStrike" kern="1200" cap="none" spc="0" normalizeH="0" baseline="0" noProof="0" dirty="0" err="1">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Steglitz</a:t>
            </a:r>
            <a:r>
              <a:rPr kumimoji="0" lang="en-US" sz="1600" b="0" i="0"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 International </a:t>
            </a:r>
            <a:r>
              <a:rPr kumimoji="0" lang="en-US" sz="1600" b="0" i="1"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120€</a:t>
            </a:r>
          </a:p>
          <a:p>
            <a:pPr lvl="1">
              <a:lnSpc>
                <a:spcPct val="100000"/>
              </a:lnSpc>
              <a:spcBef>
                <a:spcPts val="0"/>
              </a:spcBef>
              <a:tabLst>
                <a:tab pos="685800" algn="l"/>
              </a:tabLst>
              <a:defRPr/>
            </a:pPr>
            <a:r>
              <a:rPr kumimoji="0" lang="en-US" sz="1600" b="0" i="0"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Pension </a:t>
            </a:r>
            <a:r>
              <a:rPr kumimoji="0" lang="en-US" sz="1600" b="0" i="0" u="none" strike="noStrike" kern="1200" cap="none" spc="0" normalizeH="0" baseline="0" noProof="0" dirty="0" err="1">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Dahlem</a:t>
            </a:r>
            <a:r>
              <a:rPr kumimoji="0" lang="en-US" sz="1600" b="0" i="0"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 </a:t>
            </a:r>
            <a:r>
              <a:rPr kumimoji="0" lang="en-US" sz="1600" b="0" i="1"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95€</a:t>
            </a:r>
          </a:p>
          <a:p>
            <a:pPr marL="0" indent="0" algn="ctr">
              <a:lnSpc>
                <a:spcPct val="100000"/>
              </a:lnSpc>
              <a:spcBef>
                <a:spcPts val="0"/>
              </a:spcBef>
              <a:buNone/>
              <a:defRPr/>
            </a:pPr>
            <a:endParaRPr kumimoji="0" lang="en-US" sz="1600" b="1" i="0"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endParaRPr>
          </a:p>
          <a:p>
            <a:pPr marL="0" indent="0" algn="ctr">
              <a:lnSpc>
                <a:spcPct val="100000"/>
              </a:lnSpc>
              <a:spcBef>
                <a:spcPts val="0"/>
              </a:spcBef>
              <a:buNone/>
              <a:defRPr/>
            </a:pPr>
            <a:r>
              <a:rPr kumimoji="0" lang="en-US" sz="1800" b="1" i="0"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City</a:t>
            </a:r>
            <a:endParaRPr kumimoji="0" lang="en-US" sz="1800" b="0" i="0"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endParaRPr>
          </a:p>
          <a:p>
            <a:pPr lvl="1">
              <a:lnSpc>
                <a:spcPct val="100000"/>
              </a:lnSpc>
              <a:spcBef>
                <a:spcPts val="0"/>
              </a:spcBef>
              <a:tabLst>
                <a:tab pos="685800" algn="l"/>
              </a:tabLst>
              <a:defRPr/>
            </a:pPr>
            <a:r>
              <a:rPr kumimoji="0" lang="en-US" sz="1600" b="0" i="0"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B&amp;B City West </a:t>
            </a:r>
            <a:r>
              <a:rPr kumimoji="0" lang="en-US" sz="1600" b="0" i="1"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140€</a:t>
            </a:r>
          </a:p>
          <a:p>
            <a:pPr lvl="1">
              <a:lnSpc>
                <a:spcPct val="100000"/>
              </a:lnSpc>
              <a:spcBef>
                <a:spcPts val="0"/>
              </a:spcBef>
              <a:tabLst>
                <a:tab pos="685800" algn="l"/>
              </a:tabLst>
              <a:defRPr/>
            </a:pPr>
            <a:r>
              <a:rPr kumimoji="0" lang="en-US" sz="1600" b="0" i="0"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Castell am </a:t>
            </a:r>
            <a:r>
              <a:rPr kumimoji="0" lang="en-US" sz="1600" b="0" i="0" u="none" strike="noStrike" kern="1200" cap="none" spc="0" normalizeH="0" baseline="0" noProof="0" dirty="0" err="1">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Kurfürstendamm</a:t>
            </a:r>
            <a:r>
              <a:rPr kumimoji="0" lang="en-US" sz="1600" b="0" i="0"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 </a:t>
            </a:r>
            <a:r>
              <a:rPr kumimoji="0" lang="en-US" sz="1600" b="0" i="1"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110€</a:t>
            </a:r>
          </a:p>
          <a:p>
            <a:pPr lvl="1">
              <a:lnSpc>
                <a:spcPct val="100000"/>
              </a:lnSpc>
              <a:spcBef>
                <a:spcPts val="0"/>
              </a:spcBef>
              <a:tabLst>
                <a:tab pos="685800" algn="l"/>
              </a:tabLst>
              <a:defRPr/>
            </a:pPr>
            <a:r>
              <a:rPr kumimoji="0" lang="en-US" sz="1600" b="0" i="0"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Premier Inn </a:t>
            </a:r>
            <a:r>
              <a:rPr kumimoji="0" lang="en-US" sz="1600" b="0" i="1"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145€</a:t>
            </a:r>
          </a:p>
          <a:p>
            <a:pPr lvl="1">
              <a:lnSpc>
                <a:spcPct val="100000"/>
              </a:lnSpc>
              <a:spcBef>
                <a:spcPts val="0"/>
              </a:spcBef>
              <a:tabLst>
                <a:tab pos="685800" algn="l"/>
              </a:tabLst>
              <a:defRPr/>
            </a:pPr>
            <a:r>
              <a:rPr kumimoji="0" lang="en-US" sz="1600" b="0" i="0"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SANA Berlin </a:t>
            </a:r>
            <a:r>
              <a:rPr kumimoji="0" lang="en-US" sz="1600" b="0" i="1"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200€</a:t>
            </a:r>
          </a:p>
          <a:p>
            <a:pPr lvl="1">
              <a:lnSpc>
                <a:spcPct val="100000"/>
              </a:lnSpc>
              <a:spcBef>
                <a:spcPts val="0"/>
              </a:spcBef>
              <a:tabLst>
                <a:tab pos="685800" algn="l"/>
              </a:tabLst>
              <a:defRPr/>
            </a:pPr>
            <a:r>
              <a:rPr kumimoji="0" lang="en-US" sz="1600" b="0" i="0"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Palace </a:t>
            </a:r>
            <a:r>
              <a:rPr kumimoji="0" lang="en-US" sz="1600" b="0" i="1"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240€</a:t>
            </a:r>
          </a:p>
          <a:p>
            <a:pPr lvl="1">
              <a:lnSpc>
                <a:spcPct val="100000"/>
              </a:lnSpc>
              <a:spcBef>
                <a:spcPts val="0"/>
              </a:spcBef>
              <a:tabLst>
                <a:tab pos="685800" algn="l"/>
              </a:tabLst>
              <a:defRPr/>
            </a:pPr>
            <a:r>
              <a:rPr kumimoji="0" lang="en-US" sz="1600" b="0" i="0"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Double Tree Hilton </a:t>
            </a:r>
            <a:r>
              <a:rPr kumimoji="0" lang="en-US" sz="1600" b="0" i="1"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250€</a:t>
            </a:r>
          </a:p>
          <a:p>
            <a:pPr lvl="1">
              <a:lnSpc>
                <a:spcPct val="100000"/>
              </a:lnSpc>
              <a:spcBef>
                <a:spcPts val="0"/>
              </a:spcBef>
              <a:tabLst>
                <a:tab pos="685800" algn="l"/>
              </a:tabLst>
              <a:defRPr/>
            </a:pPr>
            <a:r>
              <a:rPr kumimoji="0" lang="en-US" sz="1600" b="0" i="0" u="none" strike="noStrike" kern="1200" cap="none" spc="0" normalizeH="0" baseline="0" noProof="0" dirty="0">
                <a:ln>
                  <a:noFill/>
                </a:ln>
                <a:solidFill>
                  <a:prstClr val="black"/>
                </a:solidFill>
                <a:effectLst/>
                <a:uLnTx/>
                <a:uFillTx/>
                <a:latin typeface="Montserrat" panose="00000500000000000000"/>
                <a:ea typeface="Batang" panose="02030600000101010101" pitchFamily="18" charset="-127"/>
                <a:cs typeface="Calibri" panose="020F0502020204030204" pitchFamily="34" charset="0"/>
              </a:rPr>
              <a:t>many more…</a:t>
            </a:r>
          </a:p>
        </p:txBody>
      </p:sp>
      <p:pic>
        <p:nvPicPr>
          <p:cNvPr id="7" name="Picture 6">
            <a:extLst>
              <a:ext uri="{FF2B5EF4-FFF2-40B4-BE49-F238E27FC236}">
                <a16:creationId xmlns:a16="http://schemas.microsoft.com/office/drawing/2014/main" id="{8096EF3B-80C9-4325-9EE9-D2444F7A9E3E}"/>
              </a:ext>
            </a:extLst>
          </p:cNvPr>
          <p:cNvPicPr>
            <a:picLocks noChangeAspect="1"/>
          </p:cNvPicPr>
          <p:nvPr/>
        </p:nvPicPr>
        <p:blipFill>
          <a:blip r:embed="rId2"/>
          <a:stretch>
            <a:fillRect/>
          </a:stretch>
        </p:blipFill>
        <p:spPr>
          <a:xfrm>
            <a:off x="4274048" y="1629974"/>
            <a:ext cx="3741621" cy="2496621"/>
          </a:xfrm>
          <a:prstGeom prst="rect">
            <a:avLst/>
          </a:prstGeom>
        </p:spPr>
      </p:pic>
      <p:pic>
        <p:nvPicPr>
          <p:cNvPr id="8" name="Picture 7">
            <a:extLst>
              <a:ext uri="{FF2B5EF4-FFF2-40B4-BE49-F238E27FC236}">
                <a16:creationId xmlns:a16="http://schemas.microsoft.com/office/drawing/2014/main" id="{6D41AAA9-6270-4181-8DF2-2DC3969E15B5}"/>
              </a:ext>
            </a:extLst>
          </p:cNvPr>
          <p:cNvPicPr>
            <a:picLocks noChangeAspect="1"/>
          </p:cNvPicPr>
          <p:nvPr/>
        </p:nvPicPr>
        <p:blipFill>
          <a:blip r:embed="rId3"/>
          <a:stretch>
            <a:fillRect/>
          </a:stretch>
        </p:blipFill>
        <p:spPr>
          <a:xfrm>
            <a:off x="8101449" y="890817"/>
            <a:ext cx="3926164" cy="3974937"/>
          </a:xfrm>
          <a:prstGeom prst="rect">
            <a:avLst/>
          </a:prstGeom>
        </p:spPr>
      </p:pic>
    </p:spTree>
    <p:extLst>
      <p:ext uri="{BB962C8B-B14F-4D97-AF65-F5344CB8AC3E}">
        <p14:creationId xmlns:p14="http://schemas.microsoft.com/office/powerpoint/2010/main" val="2603121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SIAG/SC Business meeting</a:t>
            </a:r>
          </a:p>
        </p:txBody>
      </p:sp>
      <p:sp>
        <p:nvSpPr>
          <p:cNvPr id="2" name="Rectangle 1"/>
          <p:cNvSpPr/>
          <p:nvPr/>
        </p:nvSpPr>
        <p:spPr>
          <a:xfrm>
            <a:off x="457200" y="282715"/>
            <a:ext cx="8038011"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04040"/>
                </a:solidFill>
                <a:effectLst/>
                <a:uLnTx/>
                <a:uFillTx/>
                <a:latin typeface="Arvo" panose="02000000000000000000" pitchFamily="2" charset="0"/>
                <a:ea typeface="+mn-ea"/>
                <a:cs typeface="+mn-cs"/>
              </a:rPr>
              <a:t>Join SIAM Today!</a:t>
            </a:r>
            <a:endParaRPr kumimoji="0" lang="en-US" sz="2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7" name="TextBox 6"/>
          <p:cNvSpPr txBox="1"/>
          <p:nvPr/>
        </p:nvSpPr>
        <p:spPr>
          <a:xfrm>
            <a:off x="418875" y="1410763"/>
            <a:ext cx="5975137" cy="4204356"/>
          </a:xfrm>
          <a:prstGeom prst="rect">
            <a:avLst/>
          </a:prstGeom>
          <a:noFill/>
        </p:spPr>
        <p:txBody>
          <a:bodyPr wrap="square" rtlCol="0">
            <a:spAutoFit/>
          </a:bodyPr>
          <a:lstStyle/>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r>
              <a:rPr kumimoji="0" lang="en-US" sz="1800" b="0" i="1" u="none" strike="noStrike" kern="1200" cap="none" spc="0" normalizeH="0" baseline="0" noProof="0">
                <a:ln>
                  <a:noFill/>
                </a:ln>
                <a:solidFill>
                  <a:srgbClr val="404040"/>
                </a:solidFill>
                <a:effectLst/>
                <a:uLnTx/>
                <a:uFillTx/>
                <a:latin typeface="Montserrat" panose="00000500000000000000"/>
                <a:ea typeface="+mn-ea"/>
                <a:cs typeface="+mn-cs"/>
              </a:rPr>
              <a:t>SIAM Review </a:t>
            </a:r>
            <a:r>
              <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rPr>
              <a:t>(Print &amp; Electronic)</a:t>
            </a:r>
          </a:p>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r>
              <a:rPr kumimoji="0" lang="en-US" sz="1800" b="0" i="1" u="none" strike="noStrike" kern="1200" cap="none" spc="0" normalizeH="0" baseline="0" noProof="0">
                <a:ln>
                  <a:noFill/>
                </a:ln>
                <a:solidFill>
                  <a:srgbClr val="404040"/>
                </a:solidFill>
                <a:effectLst/>
                <a:uLnTx/>
                <a:uFillTx/>
                <a:latin typeface="Montserrat" panose="00000500000000000000"/>
                <a:ea typeface="+mn-ea"/>
                <a:cs typeface="+mn-cs"/>
              </a:rPr>
              <a:t>SIAM News </a:t>
            </a:r>
            <a:r>
              <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rPr>
              <a:t>(Print)</a:t>
            </a:r>
          </a:p>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r>
              <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rPr>
              <a:t>30% Off SIAM Books</a:t>
            </a:r>
          </a:p>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r>
              <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rPr>
              <a:t>$15 / Activity Group Membership</a:t>
            </a:r>
          </a:p>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r>
              <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rPr>
              <a:t>20% - 30% Off Registrations</a:t>
            </a:r>
          </a:p>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r>
              <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rPr>
              <a:t>80% Off Journals (up to 4)</a:t>
            </a:r>
          </a:p>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r>
              <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rPr>
              <a:t>95% Off e-Access to Journals</a:t>
            </a:r>
          </a:p>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r>
              <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rPr>
              <a:t>Spouse may join as Associate Member</a:t>
            </a:r>
          </a:p>
          <a:p>
            <a:pPr marL="285750" indent="-285750" defTabSz="457200">
              <a:lnSpc>
                <a:spcPct val="150000"/>
              </a:lnSpc>
              <a:buClr>
                <a:srgbClr val="006CB4"/>
              </a:buClr>
              <a:buFont typeface="Wingdings" panose="05000000000000000000" pitchFamily="2" charset="2"/>
              <a:buChar char="§"/>
              <a:defRPr/>
            </a:pPr>
            <a:r>
              <a:rPr kumimoji="0" lang="en-US" sz="1800" b="0" i="1" u="none" strike="noStrike" kern="1200" cap="none" spc="0" normalizeH="0" baseline="0" noProof="0">
                <a:ln>
                  <a:noFill/>
                </a:ln>
                <a:solidFill>
                  <a:srgbClr val="404040"/>
                </a:solidFill>
                <a:effectLst/>
                <a:uLnTx/>
                <a:uFillTx/>
                <a:latin typeface="Montserrat" panose="00000500000000000000"/>
                <a:ea typeface="+mn-ea"/>
                <a:cs typeface="+mn-cs"/>
              </a:rPr>
              <a:t>SIAM Unwrapped</a:t>
            </a:r>
          </a:p>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endPar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endParaRPr>
          </a:p>
        </p:txBody>
      </p:sp>
      <p:sp>
        <p:nvSpPr>
          <p:cNvPr id="9" name="Rectangle 8"/>
          <p:cNvSpPr/>
          <p:nvPr/>
        </p:nvSpPr>
        <p:spPr>
          <a:xfrm>
            <a:off x="6096000" y="1422975"/>
            <a:ext cx="6337366" cy="4112023"/>
          </a:xfrm>
          <a:prstGeom prst="rect">
            <a:avLst/>
          </a:prstGeom>
        </p:spPr>
        <p:txBody>
          <a:bodyPr wrap="square">
            <a:spAutoFit/>
          </a:bodyPr>
          <a:lstStyle/>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r>
              <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rPr>
              <a:t>Vote in SIAM Elections</a:t>
            </a:r>
          </a:p>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r>
              <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rPr>
              <a:t>Eligible to Hold Office</a:t>
            </a:r>
          </a:p>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r>
              <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rPr>
              <a:t>Eligible for Committee Appointments</a:t>
            </a:r>
          </a:p>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r>
              <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rPr>
              <a:t>Nominate SIAM Fellows</a:t>
            </a:r>
          </a:p>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r>
              <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rPr>
              <a:t>Be Nominated as a SIAM Fellow</a:t>
            </a:r>
          </a:p>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r>
              <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rPr>
              <a:t>Eligible for Group Insurance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r>
              <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rPr>
              <a:t>Nominate 2 Students for Free Membership</a:t>
            </a:r>
          </a:p>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r>
              <a:rPr kumimoji="0" lang="en-US" sz="1400" b="0" i="0" u="none" strike="noStrike" kern="1200" cap="none" spc="0" normalizeH="0" baseline="0" noProof="0">
                <a:ln>
                  <a:noFill/>
                </a:ln>
                <a:solidFill>
                  <a:srgbClr val="333333"/>
                </a:solidFill>
                <a:effectLst/>
                <a:uLnTx/>
                <a:uFillTx/>
                <a:latin typeface="Montserrat" panose="00000500000000000000"/>
                <a:ea typeface="+mn-ea"/>
                <a:cs typeface="+mn-cs"/>
              </a:rPr>
              <a:t>Qualifying Student Members can join 2 SIAGs for </a:t>
            </a:r>
            <a:r>
              <a:rPr kumimoji="0" lang="en-US" sz="1400" b="0" i="1" u="none" strike="noStrike" kern="1200" cap="none" spc="0" normalizeH="0" baseline="0" noProof="0">
                <a:ln>
                  <a:noFill/>
                </a:ln>
                <a:solidFill>
                  <a:srgbClr val="E06C2A"/>
                </a:solidFill>
                <a:effectLst/>
                <a:uLnTx/>
                <a:uFillTx/>
                <a:latin typeface="Montserrat" panose="00000500000000000000"/>
                <a:ea typeface="+mn-ea"/>
                <a:cs typeface="+mn-cs"/>
              </a:rPr>
              <a:t>free</a:t>
            </a:r>
            <a:r>
              <a:rPr kumimoji="0" lang="en-US" sz="1400" b="0" i="0" u="none" strike="noStrike" kern="1200" cap="none" spc="0" normalizeH="0" baseline="0" noProof="0">
                <a:ln>
                  <a:noFill/>
                </a:ln>
                <a:solidFill>
                  <a:srgbClr val="333333"/>
                </a:solidFill>
                <a:effectLst/>
                <a:uLnTx/>
                <a:uFillTx/>
                <a:latin typeface="Montserrat" panose="00000500000000000000"/>
                <a:ea typeface="+mn-ea"/>
                <a:cs typeface="+mn-cs"/>
              </a:rPr>
              <a:t>!</a:t>
            </a:r>
          </a:p>
          <a:p>
            <a:pPr marR="0" lvl="0" algn="l" defTabSz="457200" rtl="0" eaLnBrk="1" fontAlgn="auto" latinLnBrk="0" hangingPunct="1">
              <a:lnSpc>
                <a:spcPct val="150000"/>
              </a:lnSpc>
              <a:spcBef>
                <a:spcPts val="0"/>
              </a:spcBef>
              <a:spcAft>
                <a:spcPts val="0"/>
              </a:spcAft>
              <a:buClr>
                <a:srgbClr val="006CB4"/>
              </a:buClr>
              <a:buSzTx/>
              <a:tabLst/>
              <a:defRPr/>
            </a:pPr>
            <a:endPar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endParaRPr>
          </a:p>
          <a:p>
            <a:pPr marL="285750" marR="0" lvl="0" indent="-285750" algn="l" defTabSz="457200" rtl="0" eaLnBrk="1" fontAlgn="auto" latinLnBrk="0" hangingPunct="1">
              <a:lnSpc>
                <a:spcPct val="150000"/>
              </a:lnSpc>
              <a:spcBef>
                <a:spcPts val="0"/>
              </a:spcBef>
              <a:spcAft>
                <a:spcPts val="0"/>
              </a:spcAft>
              <a:buClr>
                <a:srgbClr val="006CB4"/>
              </a:buClr>
              <a:buSzTx/>
              <a:buFont typeface="Wingdings" panose="05000000000000000000" pitchFamily="2" charset="2"/>
              <a:buChar char="§"/>
              <a:tabLst/>
              <a:defRPr/>
            </a:pPr>
            <a:endParaRPr kumimoji="0" lang="en-US" sz="1800" b="0" i="0" u="none" strike="noStrike" kern="1200" cap="none" spc="0" normalizeH="0" baseline="0" noProof="0">
              <a:ln>
                <a:noFill/>
              </a:ln>
              <a:solidFill>
                <a:srgbClr val="404040"/>
              </a:solidFill>
              <a:effectLst/>
              <a:uLnTx/>
              <a:uFillTx/>
              <a:latin typeface="Montserrat" panose="00000500000000000000"/>
              <a:ea typeface="+mn-ea"/>
              <a:cs typeface="+mn-cs"/>
            </a:endParaRPr>
          </a:p>
        </p:txBody>
      </p:sp>
      <p:sp>
        <p:nvSpPr>
          <p:cNvPr id="10" name="TextBox 9"/>
          <p:cNvSpPr txBox="1"/>
          <p:nvPr/>
        </p:nvSpPr>
        <p:spPr>
          <a:xfrm>
            <a:off x="1212614" y="838200"/>
            <a:ext cx="1059331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srgbClr val="00A79F"/>
                </a:solidFill>
                <a:effectLst/>
                <a:uLnTx/>
                <a:uFillTx/>
                <a:latin typeface="Arvo" panose="02000000000000000000"/>
                <a:ea typeface="+mn-ea"/>
                <a:cs typeface="+mn-cs"/>
              </a:rPr>
              <a:t>Benefits of SIAM Membership Include……… </a:t>
            </a:r>
          </a:p>
        </p:txBody>
      </p:sp>
      <p:sp>
        <p:nvSpPr>
          <p:cNvPr id="12" name="TextBox 11">
            <a:extLst>
              <a:ext uri="{FF2B5EF4-FFF2-40B4-BE49-F238E27FC236}">
                <a16:creationId xmlns:a16="http://schemas.microsoft.com/office/drawing/2014/main" id="{68D6FD9A-99F3-44B2-A8B2-903F2BCB2A70}"/>
              </a:ext>
            </a:extLst>
          </p:cNvPr>
          <p:cNvSpPr txBox="1"/>
          <p:nvPr/>
        </p:nvSpPr>
        <p:spPr>
          <a:xfrm>
            <a:off x="457200" y="5411858"/>
            <a:ext cx="11348730" cy="832621"/>
          </a:xfrm>
          <a:prstGeom prst="rect">
            <a:avLst/>
          </a:prstGeom>
          <a:solidFill>
            <a:schemeClr val="accent4"/>
          </a:solidFill>
        </p:spPr>
        <p:style>
          <a:lnRef idx="0">
            <a:schemeClr val="accent3"/>
          </a:lnRef>
          <a:fillRef idx="3">
            <a:schemeClr val="accent3"/>
          </a:fillRef>
          <a:effectRef idx="3">
            <a:schemeClr val="accent3"/>
          </a:effectRef>
          <a:fontRef idx="minor">
            <a:schemeClr val="lt1"/>
          </a:fontRef>
        </p:style>
        <p:txBody>
          <a:bodyPr wrap="square" rtlCol="0" anchor="ctr" anchorCtr="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vo" panose="02000000000000000000" pitchFamily="2" charset="0"/>
                <a:ea typeface="+mn-ea"/>
                <a:cs typeface="+mn-cs"/>
              </a:rPr>
              <a:t>Nonmember attendees can save up to $160 their 2022 membership! </a:t>
            </a:r>
          </a:p>
        </p:txBody>
      </p:sp>
    </p:spTree>
    <p:extLst>
      <p:ext uri="{BB962C8B-B14F-4D97-AF65-F5344CB8AC3E}">
        <p14:creationId xmlns:p14="http://schemas.microsoft.com/office/powerpoint/2010/main" val="1853387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832405" y="0"/>
            <a:ext cx="6938554" cy="6858000"/>
          </a:xfrm>
        </p:spPr>
        <p:txBody>
          <a:bodyPr anchor="ctr">
            <a:normAutofit/>
          </a:bodyPr>
          <a:lstStyle/>
          <a:p>
            <a:pPr marL="0" indent="0">
              <a:buNone/>
            </a:pPr>
            <a:r>
              <a:rPr lang="en-US" sz="6600" b="1">
                <a:latin typeface="Arvo" panose="02000000000000000000"/>
              </a:rPr>
              <a:t>2024 </a:t>
            </a:r>
            <a:r>
              <a:rPr lang="en-US" sz="6600" b="1">
                <a:solidFill>
                  <a:schemeClr val="accent1"/>
                </a:solidFill>
                <a:latin typeface="Arvo" panose="02000000000000000000"/>
              </a:rPr>
              <a:t>SIAG/SC</a:t>
            </a:r>
          </a:p>
          <a:p>
            <a:pPr marL="0" indent="0">
              <a:buNone/>
            </a:pPr>
            <a:r>
              <a:rPr lang="en-US" sz="4000"/>
              <a:t>Membership Report</a:t>
            </a:r>
          </a:p>
          <a:p>
            <a:pPr marL="0" indent="0">
              <a:buNone/>
            </a:pPr>
            <a:r>
              <a:rPr lang="en-US" i="1"/>
              <a:t>(data as of December 31, 2023)</a:t>
            </a:r>
          </a:p>
        </p:txBody>
      </p:sp>
      <p:sp>
        <p:nvSpPr>
          <p:cNvPr id="5" name="Footer Placeholder 4"/>
          <p:cNvSpPr>
            <a:spLocks noGrp="1"/>
          </p:cNvSpPr>
          <p:nvPr>
            <p:ph type="ftr" sz="quarter" idx="11"/>
          </p:nvPr>
        </p:nvSpPr>
        <p:spPr>
          <a:xfrm>
            <a:off x="0" y="6078583"/>
            <a:ext cx="4040777" cy="391886"/>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prstClr val="white"/>
                </a:solidFill>
                <a:effectLst/>
                <a:uLnTx/>
                <a:uFillTx/>
                <a:latin typeface="Montserrat" panose="00000500000000000000" pitchFamily="2" charset="0"/>
                <a:ea typeface="+mn-ea"/>
                <a:cs typeface="+mn-cs"/>
              </a:rPr>
              <a:t>2024 SIAG/</a:t>
            </a:r>
            <a:r>
              <a:rPr kumimoji="0" lang="en-US" sz="1400" b="0" i="0" u="none" strike="noStrike" kern="1200" cap="all" spc="0" normalizeH="0" baseline="0" noProof="0" err="1">
                <a:ln>
                  <a:noFill/>
                </a:ln>
                <a:solidFill>
                  <a:prstClr val="white"/>
                </a:solidFill>
                <a:effectLst/>
                <a:uLnTx/>
                <a:uFillTx/>
                <a:latin typeface="Montserrat" panose="00000500000000000000" pitchFamily="2" charset="0"/>
                <a:ea typeface="+mn-ea"/>
                <a:cs typeface="+mn-cs"/>
              </a:rPr>
              <a:t>sc</a:t>
            </a:r>
            <a:r>
              <a:rPr kumimoji="0" lang="en-US" sz="1400" b="0" i="0" u="none" strike="noStrike" kern="1200" cap="all" spc="0" normalizeH="0" baseline="0" noProof="0">
                <a:ln>
                  <a:noFill/>
                </a:ln>
                <a:solidFill>
                  <a:prstClr val="white"/>
                </a:solidFill>
                <a:effectLst/>
                <a:uLnTx/>
                <a:uFillTx/>
                <a:latin typeface="Montserrat" panose="00000500000000000000" pitchFamily="2" charset="0"/>
                <a:ea typeface="+mn-ea"/>
                <a:cs typeface="+mn-cs"/>
              </a:rPr>
              <a:t> Business meeting</a:t>
            </a:r>
          </a:p>
        </p:txBody>
      </p:sp>
    </p:spTree>
    <p:extLst>
      <p:ext uri="{BB962C8B-B14F-4D97-AF65-F5344CB8AC3E}">
        <p14:creationId xmlns:p14="http://schemas.microsoft.com/office/powerpoint/2010/main" val="1163359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SIAG/SC Business meeting</a:t>
            </a:r>
          </a:p>
        </p:txBody>
      </p:sp>
      <p:sp>
        <p:nvSpPr>
          <p:cNvPr id="2" name="Rectangle 1"/>
          <p:cNvSpPr/>
          <p:nvPr/>
        </p:nvSpPr>
        <p:spPr>
          <a:xfrm>
            <a:off x="288758" y="206909"/>
            <a:ext cx="4950586"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a:t>
            </a:r>
            <a:r>
              <a:rPr kumimoji="0" lang="en-US" sz="2800" b="1" i="0" u="none" strike="noStrike" kern="1200" cap="none" spc="0" normalizeH="0" baseline="0" noProof="0">
                <a:ln>
                  <a:noFill/>
                </a:ln>
                <a:solidFill>
                  <a:srgbClr val="404040"/>
                </a:solidFill>
                <a:effectLst/>
                <a:uLnTx/>
                <a:uFillTx/>
                <a:latin typeface="Arvo" panose="02000000000000000000" pitchFamily="2" charset="0"/>
                <a:ea typeface="+mn-ea"/>
                <a:cs typeface="+mn-cs"/>
              </a:rPr>
              <a:t> </a:t>
            </a:r>
            <a:r>
              <a:rPr kumimoji="0" lang="en-US" sz="2800" b="0" i="0" u="none" strike="noStrike" kern="1200" cap="none" spc="0" normalizeH="0" baseline="0" noProof="0">
                <a:ln>
                  <a:noFill/>
                </a:ln>
                <a:solidFill>
                  <a:srgbClr val="00A79F"/>
                </a:solidFill>
                <a:effectLst/>
                <a:uLnTx/>
                <a:uFillTx/>
                <a:latin typeface="Arvo" panose="02000000000000000000" pitchFamily="2" charset="0"/>
                <a:ea typeface="+mn-ea"/>
                <a:cs typeface="+mn-cs"/>
              </a:rPr>
              <a:t>Overall Membership</a:t>
            </a:r>
            <a:endParaRPr kumimoji="0" lang="en-US" sz="2800" b="0" i="0" u="none" strike="noStrike" kern="1200" cap="none" spc="0" normalizeH="0" baseline="0" noProof="0">
              <a:ln>
                <a:noFill/>
              </a:ln>
              <a:solidFill>
                <a:srgbClr val="00A79F"/>
              </a:solidFill>
              <a:effectLst/>
              <a:uLnTx/>
              <a:uFillTx/>
              <a:latin typeface="Calibri" panose="020F0502020204030204"/>
              <a:ea typeface="+mn-ea"/>
              <a:cs typeface="+mn-cs"/>
            </a:endParaRPr>
          </a:p>
        </p:txBody>
      </p:sp>
      <p:graphicFrame>
        <p:nvGraphicFramePr>
          <p:cNvPr id="7" name="Content Placeholder 10"/>
          <p:cNvGraphicFramePr>
            <a:graphicFrameLocks/>
          </p:cNvGraphicFramePr>
          <p:nvPr>
            <p:extLst>
              <p:ext uri="{D42A27DB-BD31-4B8C-83A1-F6EECF244321}">
                <p14:modId xmlns:p14="http://schemas.microsoft.com/office/powerpoint/2010/main" val="3334843359"/>
              </p:ext>
            </p:extLst>
          </p:nvPr>
        </p:nvGraphicFramePr>
        <p:xfrm>
          <a:off x="1005807" y="973520"/>
          <a:ext cx="9654172" cy="53044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52205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SIAG/SC Business meeting</a:t>
            </a:r>
          </a:p>
        </p:txBody>
      </p:sp>
      <p:sp>
        <p:nvSpPr>
          <p:cNvPr id="2" name="Rectangle 1"/>
          <p:cNvSpPr/>
          <p:nvPr/>
        </p:nvSpPr>
        <p:spPr>
          <a:xfrm>
            <a:off x="288758" y="206909"/>
            <a:ext cx="701038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SIAG/SC</a:t>
            </a:r>
            <a:r>
              <a:rPr kumimoji="0" lang="en-US" sz="2800" b="1" i="0" u="none" strike="noStrike" kern="1200" cap="none" spc="0" normalizeH="0" baseline="0" noProof="0">
                <a:ln>
                  <a:noFill/>
                </a:ln>
                <a:solidFill>
                  <a:srgbClr val="404040"/>
                </a:solidFill>
                <a:effectLst/>
                <a:uLnTx/>
                <a:uFillTx/>
                <a:latin typeface="Arvo" panose="02000000000000000000" pitchFamily="2" charset="0"/>
                <a:ea typeface="+mn-ea"/>
                <a:cs typeface="+mn-cs"/>
              </a:rPr>
              <a:t> </a:t>
            </a:r>
            <a:r>
              <a:rPr kumimoji="0" lang="en-US" sz="2800" b="0" i="0" u="none" strike="noStrike" kern="1200" cap="none" spc="0" normalizeH="0" baseline="0" noProof="0">
                <a:ln>
                  <a:noFill/>
                </a:ln>
                <a:solidFill>
                  <a:srgbClr val="00A79F"/>
                </a:solidFill>
                <a:effectLst/>
                <a:uLnTx/>
                <a:uFillTx/>
                <a:latin typeface="Arvo" panose="02000000000000000000" pitchFamily="2" charset="0"/>
                <a:ea typeface="+mn-ea"/>
                <a:cs typeface="+mn-cs"/>
              </a:rPr>
              <a:t>Membership Demographics</a:t>
            </a:r>
            <a:endParaRPr kumimoji="0" lang="en-US" sz="2800" b="0" i="0" u="none" strike="noStrike" kern="1200" cap="none" spc="0" normalizeH="0" baseline="0" noProof="0">
              <a:ln>
                <a:noFill/>
              </a:ln>
              <a:solidFill>
                <a:srgbClr val="00A79F"/>
              </a:solidFill>
              <a:effectLst/>
              <a:uLnTx/>
              <a:uFillTx/>
              <a:latin typeface="Calibri" panose="020F0502020204030204"/>
              <a:ea typeface="+mn-ea"/>
              <a:cs typeface="+mn-cs"/>
            </a:endParaRPr>
          </a:p>
        </p:txBody>
      </p:sp>
      <p:graphicFrame>
        <p:nvGraphicFramePr>
          <p:cNvPr id="5" name="Chart 4"/>
          <p:cNvGraphicFramePr>
            <a:graphicFrameLocks noGrp="1"/>
          </p:cNvGraphicFramePr>
          <p:nvPr>
            <p:extLst>
              <p:ext uri="{D42A27DB-BD31-4B8C-83A1-F6EECF244321}">
                <p14:modId xmlns:p14="http://schemas.microsoft.com/office/powerpoint/2010/main" val="1042955722"/>
              </p:ext>
            </p:extLst>
          </p:nvPr>
        </p:nvGraphicFramePr>
        <p:xfrm>
          <a:off x="1068976" y="1060268"/>
          <a:ext cx="9370424" cy="49741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1234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SIAG/SC Business meeting</a:t>
            </a:r>
          </a:p>
        </p:txBody>
      </p:sp>
      <p:sp>
        <p:nvSpPr>
          <p:cNvPr id="2" name="Rectangle 1"/>
          <p:cNvSpPr/>
          <p:nvPr/>
        </p:nvSpPr>
        <p:spPr>
          <a:xfrm>
            <a:off x="288758" y="206909"/>
            <a:ext cx="9606212"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SIAG/SC</a:t>
            </a:r>
            <a:r>
              <a:rPr kumimoji="0" lang="en-US" sz="2800" b="1" i="0" u="none" strike="noStrike" kern="1200" cap="none" spc="0" normalizeH="0" baseline="0" noProof="0">
                <a:ln>
                  <a:noFill/>
                </a:ln>
                <a:solidFill>
                  <a:srgbClr val="404040"/>
                </a:solidFill>
                <a:effectLst/>
                <a:uLnTx/>
                <a:uFillTx/>
                <a:latin typeface="Arvo" panose="02000000000000000000" pitchFamily="2" charset="0"/>
                <a:ea typeface="+mn-ea"/>
                <a:cs typeface="+mn-cs"/>
              </a:rPr>
              <a:t> </a:t>
            </a:r>
            <a:r>
              <a:rPr kumimoji="0" lang="en-US" sz="2800" b="0" i="0" u="none" strike="noStrike" kern="1200" cap="none" spc="0" normalizeH="0" baseline="0" noProof="0">
                <a:ln>
                  <a:noFill/>
                </a:ln>
                <a:solidFill>
                  <a:srgbClr val="00A79F"/>
                </a:solidFill>
                <a:effectLst/>
                <a:uLnTx/>
                <a:uFillTx/>
                <a:latin typeface="Arvo" panose="02000000000000000000" pitchFamily="2" charset="0"/>
                <a:ea typeface="+mn-ea"/>
                <a:cs typeface="+mn-cs"/>
              </a:rPr>
              <a:t>Membership Demographics</a:t>
            </a:r>
            <a:endParaRPr kumimoji="0" lang="en-US" sz="2800" b="0" i="0" u="none" strike="noStrike" kern="1200" cap="none" spc="0" normalizeH="0" baseline="0" noProof="0">
              <a:ln>
                <a:noFill/>
              </a:ln>
              <a:solidFill>
                <a:srgbClr val="00A79F"/>
              </a:solidFill>
              <a:effectLst/>
              <a:uLnTx/>
              <a:uFillTx/>
              <a:latin typeface="Calibri" panose="020F0502020204030204"/>
              <a:ea typeface="+mn-ea"/>
              <a:cs typeface="+mn-cs"/>
            </a:endParaRPr>
          </a:p>
        </p:txBody>
      </p:sp>
      <p:graphicFrame>
        <p:nvGraphicFramePr>
          <p:cNvPr id="5" name="Content Placeholder 3"/>
          <p:cNvGraphicFramePr>
            <a:graphicFrameLocks/>
          </p:cNvGraphicFramePr>
          <p:nvPr/>
        </p:nvGraphicFramePr>
        <p:xfrm>
          <a:off x="1524000" y="1042737"/>
          <a:ext cx="8915400" cy="50211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4529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SIAG/SC Business meeting</a:t>
            </a:r>
          </a:p>
        </p:txBody>
      </p:sp>
      <p:sp>
        <p:nvSpPr>
          <p:cNvPr id="2" name="Rectangle 1"/>
          <p:cNvSpPr/>
          <p:nvPr/>
        </p:nvSpPr>
        <p:spPr>
          <a:xfrm>
            <a:off x="288758" y="206909"/>
            <a:ext cx="9606212"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SIAG/SC</a:t>
            </a:r>
            <a:r>
              <a:rPr kumimoji="0" lang="en-US" sz="2800" b="1" i="0" u="none" strike="noStrike" kern="1200" cap="none" spc="0" normalizeH="0" baseline="0" noProof="0">
                <a:ln>
                  <a:noFill/>
                </a:ln>
                <a:solidFill>
                  <a:srgbClr val="404040"/>
                </a:solidFill>
                <a:effectLst/>
                <a:uLnTx/>
                <a:uFillTx/>
                <a:latin typeface="Arvo" panose="02000000000000000000" pitchFamily="2" charset="0"/>
                <a:ea typeface="+mn-ea"/>
                <a:cs typeface="+mn-cs"/>
              </a:rPr>
              <a:t> </a:t>
            </a:r>
            <a:r>
              <a:rPr kumimoji="0" lang="en-US" sz="2800" b="0" i="0" u="none" strike="noStrike" kern="1200" cap="none" spc="0" normalizeH="0" baseline="0" noProof="0">
                <a:ln>
                  <a:noFill/>
                </a:ln>
                <a:solidFill>
                  <a:srgbClr val="00A79F"/>
                </a:solidFill>
                <a:effectLst/>
                <a:uLnTx/>
                <a:uFillTx/>
                <a:latin typeface="Arvo" panose="02000000000000000000" pitchFamily="2" charset="0"/>
                <a:ea typeface="+mn-ea"/>
                <a:cs typeface="+mn-cs"/>
              </a:rPr>
              <a:t>Membership by Geography</a:t>
            </a:r>
            <a:endParaRPr kumimoji="0" lang="en-US" sz="2800" b="0" i="0" u="none" strike="noStrike" kern="1200" cap="none" spc="0" normalizeH="0" baseline="0" noProof="0">
              <a:ln>
                <a:noFill/>
              </a:ln>
              <a:solidFill>
                <a:srgbClr val="00A79F"/>
              </a:solidFill>
              <a:effectLst/>
              <a:uLnTx/>
              <a:uFillTx/>
              <a:latin typeface="Calibri" panose="020F0502020204030204"/>
              <a:ea typeface="+mn-ea"/>
              <a:cs typeface="+mn-cs"/>
            </a:endParaRPr>
          </a:p>
        </p:txBody>
      </p:sp>
      <p:graphicFrame>
        <p:nvGraphicFramePr>
          <p:cNvPr id="10" name="Table 9"/>
          <p:cNvGraphicFramePr>
            <a:graphicFrameLocks noGrp="1"/>
          </p:cNvGraphicFramePr>
          <p:nvPr/>
        </p:nvGraphicFramePr>
        <p:xfrm>
          <a:off x="1548887" y="1117269"/>
          <a:ext cx="8928613" cy="4792995"/>
        </p:xfrm>
        <a:graphic>
          <a:graphicData uri="http://schemas.openxmlformats.org/drawingml/2006/table">
            <a:tbl>
              <a:tblPr firstRow="1" bandRow="1">
                <a:tableStyleId>{5C22544A-7EE6-4342-B048-85BDC9FD1C3A}</a:tableStyleId>
              </a:tblPr>
              <a:tblGrid>
                <a:gridCol w="2228851">
                  <a:extLst>
                    <a:ext uri="{9D8B030D-6E8A-4147-A177-3AD203B41FA5}">
                      <a16:colId xmlns:a16="http://schemas.microsoft.com/office/drawing/2014/main" val="20000"/>
                    </a:ext>
                  </a:extLst>
                </a:gridCol>
                <a:gridCol w="1121029">
                  <a:extLst>
                    <a:ext uri="{9D8B030D-6E8A-4147-A177-3AD203B41FA5}">
                      <a16:colId xmlns:a16="http://schemas.microsoft.com/office/drawing/2014/main" val="20001"/>
                    </a:ext>
                  </a:extLst>
                </a:gridCol>
                <a:gridCol w="1121029">
                  <a:extLst>
                    <a:ext uri="{9D8B030D-6E8A-4147-A177-3AD203B41FA5}">
                      <a16:colId xmlns:a16="http://schemas.microsoft.com/office/drawing/2014/main" val="20002"/>
                    </a:ext>
                  </a:extLst>
                </a:gridCol>
                <a:gridCol w="1114426">
                  <a:extLst>
                    <a:ext uri="{9D8B030D-6E8A-4147-A177-3AD203B41FA5}">
                      <a16:colId xmlns:a16="http://schemas.microsoft.com/office/drawing/2014/main" val="20003"/>
                    </a:ext>
                  </a:extLst>
                </a:gridCol>
                <a:gridCol w="1114426">
                  <a:extLst>
                    <a:ext uri="{9D8B030D-6E8A-4147-A177-3AD203B41FA5}">
                      <a16:colId xmlns:a16="http://schemas.microsoft.com/office/drawing/2014/main" val="20004"/>
                    </a:ext>
                  </a:extLst>
                </a:gridCol>
                <a:gridCol w="1114426">
                  <a:extLst>
                    <a:ext uri="{9D8B030D-6E8A-4147-A177-3AD203B41FA5}">
                      <a16:colId xmlns:a16="http://schemas.microsoft.com/office/drawing/2014/main" val="20005"/>
                    </a:ext>
                  </a:extLst>
                </a:gridCol>
                <a:gridCol w="1114426">
                  <a:extLst>
                    <a:ext uri="{9D8B030D-6E8A-4147-A177-3AD203B41FA5}">
                      <a16:colId xmlns:a16="http://schemas.microsoft.com/office/drawing/2014/main" val="20006"/>
                    </a:ext>
                  </a:extLst>
                </a:gridCol>
              </a:tblGrid>
              <a:tr h="637953">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827B"/>
                    </a:solidFill>
                  </a:tcPr>
                </a:tc>
                <a:tc gridSpan="2">
                  <a:txBody>
                    <a:bodyPr/>
                    <a:lstStyle/>
                    <a:p>
                      <a:pPr algn="ctr"/>
                      <a:r>
                        <a:rPr lang="en-US" sz="2400">
                          <a:latin typeface="Arvo" panose="02000000000000000000"/>
                        </a:rPr>
                        <a:t>US</a:t>
                      </a:r>
                      <a:endParaRPr lang="en-US">
                        <a:latin typeface="Arvo" panose="02000000000000000000"/>
                      </a:endParaRP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a:r>
                        <a:rPr lang="en-US" sz="2400">
                          <a:latin typeface="Arvo" panose="02000000000000000000"/>
                        </a:rPr>
                        <a:t>Non-US</a:t>
                      </a:r>
                      <a:endParaRPr lang="en-US">
                        <a:latin typeface="Arvo" panose="02000000000000000000"/>
                      </a:endParaRP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a:r>
                        <a:rPr lang="en-US" sz="2400">
                          <a:latin typeface="Arvo" panose="02000000000000000000"/>
                        </a:rPr>
                        <a:t>Total</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385014">
                <a:tc>
                  <a:txBody>
                    <a:bodyPr/>
                    <a:lstStyle/>
                    <a:p>
                      <a:r>
                        <a:rPr lang="en-US" sz="2400">
                          <a:solidFill>
                            <a:srgbClr val="404040"/>
                          </a:solidFill>
                          <a:latin typeface="Arvo" panose="02000000000000000000"/>
                        </a:rPr>
                        <a:t>Nonstudent</a:t>
                      </a:r>
                      <a:endParaRPr lang="en-US">
                        <a:solidFill>
                          <a:srgbClr val="404040"/>
                        </a:solidFill>
                        <a:latin typeface="Arvo" panose="0200000000000000000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B4E0DA"/>
                    </a:solidFill>
                  </a:tcPr>
                </a:tc>
                <a:tc>
                  <a:txBody>
                    <a:bodyPr/>
                    <a:lstStyle/>
                    <a:p>
                      <a:pPr algn="ctr"/>
                      <a:r>
                        <a:rPr lang="en-US" sz="2400">
                          <a:solidFill>
                            <a:srgbClr val="404040"/>
                          </a:solidFill>
                          <a:latin typeface="Montserrat" panose="00000500000000000000"/>
                        </a:rPr>
                        <a:t>257</a:t>
                      </a: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B4E0DA"/>
                    </a:solidFill>
                  </a:tcPr>
                </a:tc>
                <a:tc>
                  <a:txBody>
                    <a:bodyPr/>
                    <a:lstStyle/>
                    <a:p>
                      <a:pPr algn="ctr"/>
                      <a:r>
                        <a:rPr lang="en-US" sz="2400">
                          <a:solidFill>
                            <a:srgbClr val="0070C0"/>
                          </a:solidFill>
                          <a:latin typeface="Montserrat" panose="00000500000000000000"/>
                        </a:rPr>
                        <a:t>45%</a:t>
                      </a:r>
                      <a:endParaRPr lang="en-US" sz="2000">
                        <a:solidFill>
                          <a:srgbClr val="0070C0"/>
                        </a:solidFill>
                        <a:latin typeface="Montserrat" panose="00000500000000000000"/>
                      </a:endParaRP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B4E0DA"/>
                    </a:solidFill>
                  </a:tcPr>
                </a:tc>
                <a:tc>
                  <a:txBody>
                    <a:bodyPr/>
                    <a:lstStyle/>
                    <a:p>
                      <a:pPr algn="ctr"/>
                      <a:r>
                        <a:rPr lang="en-US" sz="2400">
                          <a:solidFill>
                            <a:srgbClr val="404040"/>
                          </a:solidFill>
                          <a:latin typeface="Montserrat" panose="00000500000000000000"/>
                        </a:rPr>
                        <a:t>112</a:t>
                      </a: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B4E0DA"/>
                    </a:solidFill>
                  </a:tcPr>
                </a:tc>
                <a:tc>
                  <a:txBody>
                    <a:bodyPr/>
                    <a:lstStyle/>
                    <a:p>
                      <a:pPr algn="ctr"/>
                      <a:r>
                        <a:rPr lang="en-US" sz="2400">
                          <a:solidFill>
                            <a:srgbClr val="0070C0"/>
                          </a:solidFill>
                          <a:latin typeface="Montserrat" panose="00000500000000000000"/>
                        </a:rPr>
                        <a:t>19</a:t>
                      </a:r>
                      <a:r>
                        <a:rPr lang="en-US" sz="2000">
                          <a:solidFill>
                            <a:srgbClr val="0070C0"/>
                          </a:solidFill>
                          <a:latin typeface="Montserrat" panose="00000500000000000000"/>
                        </a:rPr>
                        <a:t>%</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B4E0DA"/>
                    </a:solidFill>
                  </a:tcPr>
                </a:tc>
                <a:tc>
                  <a:txBody>
                    <a:bodyPr/>
                    <a:lstStyle/>
                    <a:p>
                      <a:pPr algn="ctr"/>
                      <a:r>
                        <a:rPr lang="en-US" sz="2400">
                          <a:solidFill>
                            <a:srgbClr val="404040"/>
                          </a:solidFill>
                          <a:effectLst/>
                          <a:latin typeface="Montserrat" panose="00000500000000000000"/>
                        </a:rPr>
                        <a:t>369</a:t>
                      </a: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B4E0D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accent6"/>
                          </a:solidFill>
                          <a:latin typeface="Montserrat" panose="00000500000000000000"/>
                        </a:rPr>
                        <a:t>65%</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B4E0DA"/>
                    </a:solidFill>
                  </a:tcPr>
                </a:tc>
                <a:extLst>
                  <a:ext uri="{0D108BD9-81ED-4DB2-BD59-A6C34878D82A}">
                    <a16:rowId xmlns:a16="http://schemas.microsoft.com/office/drawing/2014/main" val="10001"/>
                  </a:ext>
                </a:extLst>
              </a:tr>
              <a:tr h="1385014">
                <a:tc>
                  <a:txBody>
                    <a:bodyPr/>
                    <a:lstStyle/>
                    <a:p>
                      <a:r>
                        <a:rPr lang="en-US" sz="2400">
                          <a:solidFill>
                            <a:srgbClr val="404040"/>
                          </a:solidFill>
                          <a:latin typeface="Arvo" panose="02000000000000000000"/>
                        </a:rPr>
                        <a:t>Student</a:t>
                      </a:r>
                      <a:endParaRPr lang="en-US">
                        <a:solidFill>
                          <a:srgbClr val="404040"/>
                        </a:solidFill>
                        <a:latin typeface="Arvo" panose="0200000000000000000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D2ECE9"/>
                    </a:solidFill>
                  </a:tcPr>
                </a:tc>
                <a:tc>
                  <a:txBody>
                    <a:bodyPr/>
                    <a:lstStyle/>
                    <a:p>
                      <a:pPr algn="ctr"/>
                      <a:r>
                        <a:rPr lang="en-US" sz="2400">
                          <a:solidFill>
                            <a:srgbClr val="404040"/>
                          </a:solidFill>
                          <a:latin typeface="Montserrat" panose="00000500000000000000"/>
                        </a:rPr>
                        <a:t>117</a:t>
                      </a: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rgbClr val="D2ECE9"/>
                    </a:solidFill>
                  </a:tcPr>
                </a:tc>
                <a:tc>
                  <a:txBody>
                    <a:bodyPr/>
                    <a:lstStyle/>
                    <a:p>
                      <a:pPr algn="ctr"/>
                      <a:r>
                        <a:rPr lang="en-US" sz="2400">
                          <a:solidFill>
                            <a:srgbClr val="0070C0"/>
                          </a:solidFill>
                          <a:latin typeface="Montserrat" panose="00000500000000000000"/>
                        </a:rPr>
                        <a:t>20</a:t>
                      </a:r>
                      <a:r>
                        <a:rPr lang="en-US" sz="2000">
                          <a:solidFill>
                            <a:srgbClr val="0070C0"/>
                          </a:solidFill>
                          <a:latin typeface="Montserrat" panose="00000500000000000000"/>
                        </a:rPr>
                        <a:t>%</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D2ECE9"/>
                    </a:solidFill>
                  </a:tcPr>
                </a:tc>
                <a:tc>
                  <a:txBody>
                    <a:bodyPr/>
                    <a:lstStyle/>
                    <a:p>
                      <a:pPr algn="ctr"/>
                      <a:r>
                        <a:rPr lang="en-US" sz="2400">
                          <a:solidFill>
                            <a:srgbClr val="404040"/>
                          </a:solidFill>
                          <a:latin typeface="Montserrat" panose="00000500000000000000"/>
                        </a:rPr>
                        <a:t>86</a:t>
                      </a: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rgbClr val="D2ECE9"/>
                    </a:solidFill>
                  </a:tcPr>
                </a:tc>
                <a:tc>
                  <a:txBody>
                    <a:bodyPr/>
                    <a:lstStyle/>
                    <a:p>
                      <a:pPr algn="ctr"/>
                      <a:r>
                        <a:rPr lang="en-US" sz="2400">
                          <a:solidFill>
                            <a:srgbClr val="0070C0"/>
                          </a:solidFill>
                          <a:latin typeface="Montserrat" panose="00000500000000000000"/>
                        </a:rPr>
                        <a:t>16%</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D2ECE9"/>
                    </a:solidFill>
                  </a:tcPr>
                </a:tc>
                <a:tc>
                  <a:txBody>
                    <a:bodyPr/>
                    <a:lstStyle/>
                    <a:p>
                      <a:pPr algn="ctr"/>
                      <a:r>
                        <a:rPr lang="en-US" sz="2400">
                          <a:solidFill>
                            <a:srgbClr val="404040"/>
                          </a:solidFill>
                          <a:latin typeface="Montserrat" panose="00000500000000000000"/>
                        </a:rPr>
                        <a:t>203</a:t>
                      </a: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rgbClr val="D2ECE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accent6"/>
                          </a:solidFill>
                          <a:latin typeface="Montserrat" panose="00000500000000000000"/>
                        </a:rPr>
                        <a:t>35%</a:t>
                      </a:r>
                      <a:endParaRPr lang="en-US" sz="2000">
                        <a:solidFill>
                          <a:schemeClr val="accent6"/>
                        </a:solidFill>
                        <a:latin typeface="Montserrat" panose="00000500000000000000"/>
                      </a:endParaRP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D2ECE9"/>
                    </a:solidFill>
                  </a:tcPr>
                </a:tc>
                <a:extLst>
                  <a:ext uri="{0D108BD9-81ED-4DB2-BD59-A6C34878D82A}">
                    <a16:rowId xmlns:a16="http://schemas.microsoft.com/office/drawing/2014/main" val="10002"/>
                  </a:ext>
                </a:extLst>
              </a:tr>
              <a:tr h="1385014">
                <a:tc>
                  <a:txBody>
                    <a:bodyPr/>
                    <a:lstStyle/>
                    <a:p>
                      <a:r>
                        <a:rPr lang="en-US" sz="2400">
                          <a:solidFill>
                            <a:srgbClr val="404040"/>
                          </a:solidFill>
                          <a:latin typeface="Arvo" panose="02000000000000000000"/>
                        </a:rPr>
                        <a:t>Total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ECF7F6"/>
                    </a:solidFill>
                  </a:tcPr>
                </a:tc>
                <a:tc>
                  <a:txBody>
                    <a:bodyPr/>
                    <a:lstStyle/>
                    <a:p>
                      <a:pPr algn="ctr"/>
                      <a:r>
                        <a:rPr lang="en-US" sz="2400">
                          <a:solidFill>
                            <a:srgbClr val="404040"/>
                          </a:solidFill>
                          <a:latin typeface="Montserrat" panose="00000500000000000000"/>
                        </a:rPr>
                        <a:t>374</a:t>
                      </a: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ECF7F6"/>
                    </a:solidFill>
                  </a:tcPr>
                </a:tc>
                <a:tc>
                  <a:txBody>
                    <a:bodyPr/>
                    <a:lstStyle/>
                    <a:p>
                      <a:pPr algn="ctr"/>
                      <a:r>
                        <a:rPr lang="en-US" sz="2400">
                          <a:solidFill>
                            <a:schemeClr val="accent6"/>
                          </a:solidFill>
                          <a:latin typeface="Montserrat" panose="00000500000000000000"/>
                        </a:rPr>
                        <a:t>65%</a:t>
                      </a:r>
                      <a:endParaRPr lang="en-US" sz="2000">
                        <a:solidFill>
                          <a:schemeClr val="accent6"/>
                        </a:solidFill>
                        <a:latin typeface="Montserrat" panose="00000500000000000000"/>
                      </a:endParaRP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ECF7F6"/>
                    </a:solidFill>
                  </a:tcPr>
                </a:tc>
                <a:tc>
                  <a:txBody>
                    <a:bodyPr/>
                    <a:lstStyle/>
                    <a:p>
                      <a:pPr algn="ctr"/>
                      <a:r>
                        <a:rPr lang="en-US" sz="2400">
                          <a:solidFill>
                            <a:srgbClr val="404040"/>
                          </a:solidFill>
                          <a:latin typeface="Montserrat" panose="00000500000000000000"/>
                        </a:rPr>
                        <a:t>198</a:t>
                      </a: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ECF7F6"/>
                    </a:solidFill>
                  </a:tcPr>
                </a:tc>
                <a:tc>
                  <a:txBody>
                    <a:bodyPr/>
                    <a:lstStyle/>
                    <a:p>
                      <a:pPr algn="ctr"/>
                      <a:r>
                        <a:rPr lang="en-US" sz="2400">
                          <a:solidFill>
                            <a:schemeClr val="accent6"/>
                          </a:solidFill>
                          <a:latin typeface="Montserrat" panose="00000500000000000000"/>
                        </a:rPr>
                        <a:t>35%</a:t>
                      </a:r>
                      <a:endParaRPr lang="en-US" sz="2000">
                        <a:solidFill>
                          <a:schemeClr val="accent6"/>
                        </a:solidFill>
                        <a:latin typeface="Montserrat" panose="00000500000000000000"/>
                      </a:endParaRP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ECF7F6"/>
                    </a:solidFill>
                  </a:tcPr>
                </a:tc>
                <a:tc gridSpan="2">
                  <a:txBody>
                    <a:bodyPr/>
                    <a:lstStyle/>
                    <a:p>
                      <a:pPr algn="ctr"/>
                      <a:r>
                        <a:rPr lang="en-US" sz="2400">
                          <a:solidFill>
                            <a:srgbClr val="404040"/>
                          </a:solidFill>
                          <a:latin typeface="Montserrat" panose="00000500000000000000"/>
                        </a:rPr>
                        <a:t>572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ECF7F6"/>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00321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SIAG/SC Business meeting</a:t>
            </a:r>
          </a:p>
        </p:txBody>
      </p:sp>
      <p:sp>
        <p:nvSpPr>
          <p:cNvPr id="2" name="Rectangle 1"/>
          <p:cNvSpPr/>
          <p:nvPr/>
        </p:nvSpPr>
        <p:spPr>
          <a:xfrm>
            <a:off x="288758" y="206909"/>
            <a:ext cx="9606212"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SIAG/SC</a:t>
            </a:r>
            <a:r>
              <a:rPr kumimoji="0" lang="en-US" sz="2800" b="1" i="0" u="none" strike="noStrike" kern="1200" cap="none" spc="0" normalizeH="0" baseline="0" noProof="0">
                <a:ln>
                  <a:noFill/>
                </a:ln>
                <a:solidFill>
                  <a:srgbClr val="404040"/>
                </a:solidFill>
                <a:effectLst/>
                <a:uLnTx/>
                <a:uFillTx/>
                <a:latin typeface="Arvo" panose="02000000000000000000" pitchFamily="2" charset="0"/>
                <a:ea typeface="+mn-ea"/>
                <a:cs typeface="+mn-cs"/>
              </a:rPr>
              <a:t> </a:t>
            </a:r>
            <a:r>
              <a:rPr kumimoji="0" lang="en-US" sz="2800" b="0" i="0" u="none" strike="noStrike" kern="1200" cap="none" spc="0" normalizeH="0" baseline="0" noProof="0">
                <a:ln>
                  <a:noFill/>
                </a:ln>
                <a:solidFill>
                  <a:srgbClr val="00A79F"/>
                </a:solidFill>
                <a:effectLst/>
                <a:uLnTx/>
                <a:uFillTx/>
                <a:latin typeface="Arvo" panose="02000000000000000000" pitchFamily="2" charset="0"/>
                <a:ea typeface="+mn-ea"/>
                <a:cs typeface="+mn-cs"/>
              </a:rPr>
              <a:t>Membership by Gender</a:t>
            </a:r>
            <a:endParaRPr kumimoji="0" lang="en-US" sz="2800" b="0" i="0" u="none" strike="noStrike" kern="1200" cap="none" spc="0" normalizeH="0" baseline="0" noProof="0">
              <a:ln>
                <a:noFill/>
              </a:ln>
              <a:solidFill>
                <a:srgbClr val="00A79F"/>
              </a:solidFill>
              <a:effectLst/>
              <a:uLnTx/>
              <a:uFillTx/>
              <a:latin typeface="Calibri" panose="020F0502020204030204"/>
              <a:ea typeface="+mn-ea"/>
              <a:cs typeface="+mn-cs"/>
            </a:endParaRPr>
          </a:p>
        </p:txBody>
      </p:sp>
      <p:graphicFrame>
        <p:nvGraphicFramePr>
          <p:cNvPr id="6" name="Content Placeholder 9"/>
          <p:cNvGraphicFramePr>
            <a:graphicFrameLocks/>
          </p:cNvGraphicFramePr>
          <p:nvPr/>
        </p:nvGraphicFramePr>
        <p:xfrm>
          <a:off x="379015" y="1407659"/>
          <a:ext cx="5042148" cy="48147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9"/>
          <p:cNvGraphicFramePr>
            <a:graphicFrameLocks/>
          </p:cNvGraphicFramePr>
          <p:nvPr/>
        </p:nvGraphicFramePr>
        <p:xfrm>
          <a:off x="6311794" y="1170302"/>
          <a:ext cx="5042148" cy="481476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1907673" y="841029"/>
            <a:ext cx="2476500" cy="461665"/>
          </a:xfrm>
          <a:prstGeom prst="rect">
            <a:avLst/>
          </a:prstGeom>
          <a:solidFill>
            <a:srgbClr val="00496A"/>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Montserrat" panose="00000500000000000000"/>
                <a:ea typeface="+mn-ea"/>
                <a:cs typeface="+mn-cs"/>
              </a:rPr>
              <a:t>Nonstudents</a:t>
            </a:r>
          </a:p>
        </p:txBody>
      </p:sp>
      <p:sp>
        <p:nvSpPr>
          <p:cNvPr id="10" name="Rectangle 9"/>
          <p:cNvSpPr/>
          <p:nvPr/>
        </p:nvSpPr>
        <p:spPr>
          <a:xfrm>
            <a:off x="7581153" y="841029"/>
            <a:ext cx="2476500" cy="461665"/>
          </a:xfrm>
          <a:prstGeom prst="rect">
            <a:avLst/>
          </a:prstGeom>
          <a:solidFill>
            <a:srgbClr val="00496A"/>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Montserrat" panose="00000500000000000000"/>
                <a:ea typeface="+mn-ea"/>
                <a:cs typeface="+mn-cs"/>
              </a:rPr>
              <a:t>Students</a:t>
            </a:r>
          </a:p>
        </p:txBody>
      </p:sp>
      <p:cxnSp>
        <p:nvCxnSpPr>
          <p:cNvPr id="4" name="Straight Arrow Connector 3"/>
          <p:cNvCxnSpPr/>
          <p:nvPr/>
        </p:nvCxnSpPr>
        <p:spPr>
          <a:xfrm flipH="1">
            <a:off x="4384173" y="2272731"/>
            <a:ext cx="685803" cy="307946"/>
          </a:xfrm>
          <a:prstGeom prst="straightConnector1">
            <a:avLst/>
          </a:prstGeom>
          <a:ln>
            <a:solidFill>
              <a:srgbClr val="E16C2A"/>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flipV="1">
            <a:off x="6862354" y="4991450"/>
            <a:ext cx="318622" cy="195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658068" y="1625082"/>
            <a:ext cx="1606087"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Not Indicated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13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3.5%</a:t>
            </a:r>
          </a:p>
        </p:txBody>
      </p:sp>
      <p:sp>
        <p:nvSpPr>
          <p:cNvPr id="12" name="Rectangle 11"/>
          <p:cNvSpPr/>
          <p:nvPr/>
        </p:nvSpPr>
        <p:spPr>
          <a:xfrm>
            <a:off x="4092589" y="1340421"/>
            <a:ext cx="939114"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Woman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46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12.5%</a:t>
            </a:r>
          </a:p>
        </p:txBody>
      </p:sp>
      <p:sp>
        <p:nvSpPr>
          <p:cNvPr id="15" name="Rectangle 14"/>
          <p:cNvSpPr/>
          <p:nvPr/>
        </p:nvSpPr>
        <p:spPr>
          <a:xfrm>
            <a:off x="-153497" y="5229145"/>
            <a:ext cx="2117970"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Man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300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81.5%</a:t>
            </a:r>
          </a:p>
        </p:txBody>
      </p:sp>
      <p:sp>
        <p:nvSpPr>
          <p:cNvPr id="21" name="Rectangle 20"/>
          <p:cNvSpPr/>
          <p:nvPr/>
        </p:nvSpPr>
        <p:spPr>
          <a:xfrm>
            <a:off x="10626220" y="3638458"/>
            <a:ext cx="1707905"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Not Indicated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8.8%</a:t>
            </a:r>
          </a:p>
        </p:txBody>
      </p:sp>
      <p:sp>
        <p:nvSpPr>
          <p:cNvPr id="22" name="Rectangle 21"/>
          <p:cNvSpPr/>
          <p:nvPr/>
        </p:nvSpPr>
        <p:spPr>
          <a:xfrm>
            <a:off x="10386021" y="1233489"/>
            <a:ext cx="1596999"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Woman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36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17.6%</a:t>
            </a:r>
          </a:p>
        </p:txBody>
      </p:sp>
      <p:sp>
        <p:nvSpPr>
          <p:cNvPr id="23" name="Rectangle 22"/>
          <p:cNvSpPr/>
          <p:nvPr/>
        </p:nvSpPr>
        <p:spPr>
          <a:xfrm>
            <a:off x="5967775" y="4817656"/>
            <a:ext cx="1140823"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Man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142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69.6%</a:t>
            </a:r>
          </a:p>
        </p:txBody>
      </p:sp>
      <p:sp>
        <p:nvSpPr>
          <p:cNvPr id="3" name="Rectangle 2"/>
          <p:cNvSpPr/>
          <p:nvPr/>
        </p:nvSpPr>
        <p:spPr>
          <a:xfrm>
            <a:off x="4859490" y="2474115"/>
            <a:ext cx="1811383"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Prefer Not to Disclose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2.2%</a:t>
            </a:r>
          </a:p>
        </p:txBody>
      </p:sp>
      <p:cxnSp>
        <p:nvCxnSpPr>
          <p:cNvPr id="14" name="Straight Arrow Connector 13"/>
          <p:cNvCxnSpPr>
            <a:cxnSpLocks/>
          </p:cNvCxnSpPr>
          <p:nvPr/>
        </p:nvCxnSpPr>
        <p:spPr>
          <a:xfrm flipH="1">
            <a:off x="4590835" y="2821227"/>
            <a:ext cx="479141" cy="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32" name="Rectangle 31"/>
          <p:cNvSpPr/>
          <p:nvPr/>
        </p:nvSpPr>
        <p:spPr>
          <a:xfrm>
            <a:off x="10401213" y="4983660"/>
            <a:ext cx="2090727"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Prefer Not to Disclose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2.9%</a:t>
            </a:r>
          </a:p>
        </p:txBody>
      </p:sp>
      <p:cxnSp>
        <p:nvCxnSpPr>
          <p:cNvPr id="29" name="Straight Arrow Connector 28"/>
          <p:cNvCxnSpPr>
            <a:cxnSpLocks/>
          </p:cNvCxnSpPr>
          <p:nvPr/>
        </p:nvCxnSpPr>
        <p:spPr>
          <a:xfrm flipH="1">
            <a:off x="10422890" y="4741838"/>
            <a:ext cx="499576" cy="7772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0763679" y="4306170"/>
            <a:ext cx="1140823"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404040"/>
                </a:solidFill>
                <a:effectLst/>
                <a:uLnTx/>
                <a:uFillTx/>
                <a:latin typeface="Arvo" panose="02000000000000000000"/>
                <a:ea typeface="+mn-ea"/>
                <a:cs typeface="+mn-cs"/>
              </a:rPr>
              <a:t>Nonbinary</a:t>
            </a:r>
            <a:endParaRPr kumimoji="0" lang="en-US" sz="1400" b="0" i="0" u="none" strike="noStrike" kern="1200" cap="none" spc="0" normalizeH="0" baseline="0" noProof="0">
              <a:ln>
                <a:noFill/>
              </a:ln>
              <a:solidFill>
                <a:srgbClr val="404040"/>
              </a:solidFill>
              <a:effectLst/>
              <a:uLnTx/>
              <a:uFillTx/>
              <a:latin typeface="Arvo" panose="0200000000000000000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1%</a:t>
            </a:r>
          </a:p>
        </p:txBody>
      </p:sp>
      <p:cxnSp>
        <p:nvCxnSpPr>
          <p:cNvPr id="18" name="Straight Arrow Connector 17"/>
          <p:cNvCxnSpPr>
            <a:cxnSpLocks/>
          </p:cNvCxnSpPr>
          <p:nvPr/>
        </p:nvCxnSpPr>
        <p:spPr>
          <a:xfrm flipH="1" flipV="1">
            <a:off x="10328835" y="5089220"/>
            <a:ext cx="593631" cy="46710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0474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3406444" y="6488360"/>
            <a:ext cx="6404305"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SIAG/SC Business meeting</a:t>
            </a:r>
          </a:p>
        </p:txBody>
      </p:sp>
      <p:sp>
        <p:nvSpPr>
          <p:cNvPr id="2" name="Rectangle 1"/>
          <p:cNvSpPr/>
          <p:nvPr/>
        </p:nvSpPr>
        <p:spPr>
          <a:xfrm>
            <a:off x="288758" y="206909"/>
            <a:ext cx="9606212"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SIAG/SC </a:t>
            </a:r>
            <a:r>
              <a:rPr kumimoji="0" lang="en-US" sz="2800" b="0" i="0" u="none" strike="noStrike" kern="1200" cap="none" spc="0" normalizeH="0" baseline="0" noProof="0">
                <a:ln>
                  <a:noFill/>
                </a:ln>
                <a:solidFill>
                  <a:srgbClr val="00A79F"/>
                </a:solidFill>
                <a:effectLst/>
                <a:uLnTx/>
                <a:uFillTx/>
                <a:latin typeface="Arvo" panose="02000000000000000000" pitchFamily="2" charset="0"/>
                <a:ea typeface="+mn-ea"/>
                <a:cs typeface="+mn-cs"/>
              </a:rPr>
              <a:t>Membership by Employer Type</a:t>
            </a:r>
            <a:endParaRPr kumimoji="0" lang="en-US" sz="2800" b="0" i="0" u="none" strike="noStrike" kern="1200" cap="none" spc="0" normalizeH="0" baseline="0" noProof="0">
              <a:ln>
                <a:noFill/>
              </a:ln>
              <a:solidFill>
                <a:srgbClr val="00A79F"/>
              </a:solidFill>
              <a:effectLst/>
              <a:uLnTx/>
              <a:uFillTx/>
              <a:latin typeface="Calibri" panose="020F0502020204030204"/>
              <a:ea typeface="+mn-ea"/>
              <a:cs typeface="+mn-cs"/>
            </a:endParaRPr>
          </a:p>
        </p:txBody>
      </p:sp>
      <p:graphicFrame>
        <p:nvGraphicFramePr>
          <p:cNvPr id="5" name="Content Placeholder 3"/>
          <p:cNvGraphicFramePr>
            <a:graphicFrameLocks/>
          </p:cNvGraphicFramePr>
          <p:nvPr/>
        </p:nvGraphicFramePr>
        <p:xfrm>
          <a:off x="1989817" y="1225434"/>
          <a:ext cx="8074152"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7952664" y="3772050"/>
            <a:ext cx="2220036"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400" b="0" i="0" u="none" strike="noStrike" kern="1200" baseline="0">
                <a:solidFill>
                  <a:prstClr val="black">
                    <a:lumMod val="75000"/>
                    <a:lumOff val="25000"/>
                  </a:prstClr>
                </a:solidFill>
                <a:latin typeface="Arvo" panose="02000000000000000000"/>
                <a:ea typeface="+mn-ea"/>
                <a:cs typeface="+mn-cs"/>
              </a:defRPr>
            </a:pPr>
            <a:r>
              <a:rPr kumimoji="0" lang="en-US" sz="1400" b="0" i="0" u="none" strike="noStrike" kern="1200" cap="none" spc="0" normalizeH="0" baseline="0" noProof="0">
                <a:ln>
                  <a:noFill/>
                </a:ln>
                <a:solidFill>
                  <a:prstClr val="black">
                    <a:lumMod val="75000"/>
                    <a:lumOff val="25000"/>
                  </a:prstClr>
                </a:solidFill>
                <a:effectLst/>
                <a:uLnTx/>
                <a:uFillTx/>
                <a:latin typeface="Arvo" panose="02000000000000000000"/>
                <a:ea typeface="+mn-ea"/>
                <a:cs typeface="+mn-cs"/>
              </a:rPr>
              <a:t>Other
9
2%</a:t>
            </a:r>
          </a:p>
        </p:txBody>
      </p:sp>
    </p:spTree>
    <p:extLst>
      <p:ext uri="{BB962C8B-B14F-4D97-AF65-F5344CB8AC3E}">
        <p14:creationId xmlns:p14="http://schemas.microsoft.com/office/powerpoint/2010/main" val="1321851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a:t>
            </a:r>
            <a:r>
              <a:rPr kumimoji="0" lang="en-US" sz="1400" b="0" i="0" u="none" strike="noStrike" kern="1200" cap="all" spc="0" normalizeH="0" baseline="0" noProof="0" err="1">
                <a:ln>
                  <a:noFill/>
                </a:ln>
                <a:solidFill>
                  <a:srgbClr val="FFFFFF"/>
                </a:solidFill>
                <a:effectLst/>
                <a:uLnTx/>
                <a:uFillTx/>
                <a:latin typeface="Montserrat" panose="00000500000000000000" pitchFamily="2" charset="0"/>
                <a:ea typeface="+mn-ea"/>
                <a:cs typeface="+mn-cs"/>
              </a:rPr>
              <a:t>sc</a:t>
            </a: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 Business meeting</a:t>
            </a:r>
          </a:p>
        </p:txBody>
      </p:sp>
      <p:sp>
        <p:nvSpPr>
          <p:cNvPr id="3" name="Rectangle 2"/>
          <p:cNvSpPr/>
          <p:nvPr/>
        </p:nvSpPr>
        <p:spPr>
          <a:xfrm>
            <a:off x="457201" y="282715"/>
            <a:ext cx="11176000"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SIAG/SC</a:t>
            </a:r>
            <a:r>
              <a:rPr kumimoji="0" lang="en-US" sz="2800" b="1" i="0" u="none" strike="noStrike" kern="1200" cap="none" spc="0" normalizeH="0" baseline="0" noProof="0">
                <a:ln>
                  <a:noFill/>
                </a:ln>
                <a:solidFill>
                  <a:srgbClr val="404040"/>
                </a:solidFill>
                <a:effectLst/>
                <a:uLnTx/>
                <a:uFillTx/>
                <a:latin typeface="Arvo" panose="02000000000000000000" pitchFamily="2" charset="0"/>
                <a:ea typeface="+mn-ea"/>
                <a:cs typeface="+mn-cs"/>
              </a:rPr>
              <a:t>  </a:t>
            </a:r>
            <a:r>
              <a:rPr kumimoji="0" lang="en-US" sz="3600" b="0" i="0" u="none" strike="noStrike" kern="1200" cap="none" spc="0" normalizeH="0" baseline="0" noProof="0">
                <a:ln>
                  <a:noFill/>
                </a:ln>
                <a:solidFill>
                  <a:srgbClr val="00A79F"/>
                </a:solidFill>
                <a:effectLst/>
                <a:uLnTx/>
                <a:uFillTx/>
                <a:latin typeface="Arvo" panose="02000000000000000000" pitchFamily="2" charset="0"/>
                <a:ea typeface="+mn-ea"/>
                <a:cs typeface="+mn-cs"/>
              </a:rPr>
              <a:t>Thank you to the 2022-23 Officers</a:t>
            </a:r>
            <a:endParaRPr kumimoji="0" lang="en-US" sz="3200" b="0" i="0" u="none" strike="noStrike" kern="1200" cap="none" spc="0" normalizeH="0" baseline="0" noProof="0">
              <a:ln>
                <a:noFill/>
              </a:ln>
              <a:solidFill>
                <a:srgbClr val="00A79F"/>
              </a:solidFill>
              <a:effectLst/>
              <a:uLnTx/>
              <a:uFillTx/>
              <a:latin typeface="Calibri" panose="020F0502020204030204"/>
              <a:ea typeface="+mn-ea"/>
              <a:cs typeface="+mn-cs"/>
            </a:endParaRPr>
          </a:p>
        </p:txBody>
      </p:sp>
      <p:sp>
        <p:nvSpPr>
          <p:cNvPr id="11" name="Rectangle 10"/>
          <p:cNvSpPr/>
          <p:nvPr/>
        </p:nvSpPr>
        <p:spPr>
          <a:xfrm>
            <a:off x="-2" y="1180688"/>
            <a:ext cx="12192001"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8C11D"/>
                </a:solidFill>
                <a:effectLst/>
                <a:uLnTx/>
                <a:uFillTx/>
                <a:latin typeface="Arvo" panose="02000000000000000000"/>
                <a:ea typeface="+mn-ea"/>
                <a:cs typeface="+mn-cs"/>
              </a:rPr>
              <a:t>Chair</a:t>
            </a:r>
            <a:r>
              <a:rPr kumimoji="0" lang="en-US" sz="3200" b="0" i="0" u="none" strike="noStrike" kern="1200" cap="none" spc="0" normalizeH="0" baseline="0" noProof="0" dirty="0">
                <a:ln>
                  <a:noFill/>
                </a:ln>
                <a:solidFill>
                  <a:srgbClr val="98C11D"/>
                </a:solidFill>
                <a:effectLst/>
                <a:uLnTx/>
                <a:uFillTx/>
                <a:latin typeface="Arvo" panose="0200000000000000000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0" i="0" dirty="0">
                <a:solidFill>
                  <a:srgbClr val="333333"/>
                </a:solidFill>
                <a:effectLst/>
                <a:latin typeface="ProximaNova-Light"/>
              </a:rPr>
              <a:t>Lois </a:t>
            </a:r>
            <a:r>
              <a:rPr lang="en-US" sz="2800" b="0" i="0" dirty="0" err="1">
                <a:solidFill>
                  <a:srgbClr val="333333"/>
                </a:solidFill>
                <a:effectLst/>
                <a:latin typeface="ProximaNova-Light"/>
              </a:rPr>
              <a:t>Curfman</a:t>
            </a:r>
            <a:r>
              <a:rPr lang="en-US" sz="2800" b="0" i="0" dirty="0">
                <a:solidFill>
                  <a:srgbClr val="333333"/>
                </a:solidFill>
                <a:effectLst/>
                <a:latin typeface="ProximaNova-Light"/>
              </a:rPr>
              <a:t> McInnes</a:t>
            </a:r>
            <a:endParaRPr kumimoji="0" lang="en-US" sz="2800" b="0" i="0" u="none" strike="noStrike" kern="1200" cap="none" spc="0" normalizeH="0" baseline="0" noProof="0" dirty="0">
              <a:ln>
                <a:noFill/>
              </a:ln>
              <a:solidFill>
                <a:srgbClr val="404040"/>
              </a:solidFill>
              <a:effectLst/>
              <a:uLnTx/>
              <a:uFillTx/>
              <a:latin typeface="Montserrat" panose="00000500000000000000"/>
              <a:ea typeface="+mn-ea"/>
              <a:cs typeface="+mn-cs"/>
            </a:endParaRPr>
          </a:p>
        </p:txBody>
      </p:sp>
      <p:sp>
        <p:nvSpPr>
          <p:cNvPr id="12" name="Rectangle 11"/>
          <p:cNvSpPr/>
          <p:nvPr/>
        </p:nvSpPr>
        <p:spPr>
          <a:xfrm>
            <a:off x="0" y="2351177"/>
            <a:ext cx="12192001"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98C11D"/>
                </a:solidFill>
                <a:effectLst/>
                <a:uLnTx/>
                <a:uFillTx/>
                <a:latin typeface="Arvo" panose="02000000000000000000"/>
                <a:ea typeface="+mn-ea"/>
                <a:cs typeface="+mn-cs"/>
              </a:rPr>
              <a:t>Vice Chair</a:t>
            </a:r>
            <a:r>
              <a:rPr kumimoji="0" lang="en-US" sz="3200" b="0" i="0" u="none" strike="noStrike" kern="1200" cap="none" spc="0" normalizeH="0" baseline="0" noProof="0">
                <a:ln>
                  <a:noFill/>
                </a:ln>
                <a:solidFill>
                  <a:srgbClr val="98C11D"/>
                </a:solidFill>
                <a:effectLst/>
                <a:uLnTx/>
                <a:uFillTx/>
                <a:latin typeface="Arvo" panose="0200000000000000000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0" i="0">
                <a:solidFill>
                  <a:srgbClr val="333333"/>
                </a:solidFill>
                <a:effectLst/>
                <a:latin typeface="ProximaNova-Light"/>
              </a:rPr>
              <a:t>Hatem </a:t>
            </a:r>
            <a:r>
              <a:rPr lang="en-US" sz="2800" b="0" i="0" err="1">
                <a:solidFill>
                  <a:srgbClr val="333333"/>
                </a:solidFill>
                <a:effectLst/>
                <a:latin typeface="ProximaNova-Light"/>
              </a:rPr>
              <a:t>Ltaief</a:t>
            </a:r>
            <a:endParaRPr kumimoji="0" lang="en-US" sz="2800" b="0" i="0" u="none" strike="noStrike" kern="1200" cap="none" spc="0" normalizeH="0" baseline="0" noProof="0">
              <a:ln>
                <a:noFill/>
              </a:ln>
              <a:solidFill>
                <a:srgbClr val="404040"/>
              </a:solidFill>
              <a:effectLst/>
              <a:uLnTx/>
              <a:uFillTx/>
              <a:latin typeface="Montserrat" panose="00000500000000000000"/>
              <a:ea typeface="+mn-ea"/>
              <a:cs typeface="+mn-cs"/>
            </a:endParaRPr>
          </a:p>
        </p:txBody>
      </p:sp>
      <p:sp>
        <p:nvSpPr>
          <p:cNvPr id="13" name="Rectangle 12"/>
          <p:cNvSpPr/>
          <p:nvPr/>
        </p:nvSpPr>
        <p:spPr>
          <a:xfrm>
            <a:off x="0" y="3602403"/>
            <a:ext cx="12191999"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8C11D"/>
                </a:solidFill>
                <a:effectLst/>
                <a:uLnTx/>
                <a:uFillTx/>
                <a:latin typeface="Arvo" panose="02000000000000000000"/>
                <a:ea typeface="+mn-ea"/>
                <a:cs typeface="+mn-cs"/>
              </a:rPr>
              <a:t>Program Director</a:t>
            </a:r>
            <a:r>
              <a:rPr kumimoji="0" lang="en-US" sz="3200" b="0" i="0" u="none" strike="noStrike" kern="1200" cap="none" spc="0" normalizeH="0" baseline="0" noProof="0" dirty="0">
                <a:ln>
                  <a:noFill/>
                </a:ln>
                <a:solidFill>
                  <a:srgbClr val="98C11D"/>
                </a:solidFill>
                <a:effectLst/>
                <a:uLnTx/>
                <a:uFillTx/>
                <a:latin typeface="Arvo" panose="0200000000000000000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Montserrat" panose="00000500000000000000"/>
                <a:ea typeface="+mn-ea"/>
                <a:cs typeface="+mn-cs"/>
              </a:rPr>
              <a:t> </a:t>
            </a:r>
            <a:r>
              <a:rPr lang="en-US" sz="2800" b="0" i="0" dirty="0">
                <a:solidFill>
                  <a:srgbClr val="333333"/>
                </a:solidFill>
                <a:effectLst/>
                <a:latin typeface="ProximaNova-Light"/>
              </a:rPr>
              <a:t>Michael Bader</a:t>
            </a:r>
            <a:endParaRPr kumimoji="0" lang="en-US" sz="2800" b="0" i="0" u="none" strike="noStrike" kern="1200" cap="none" spc="0" normalizeH="0" baseline="0" noProof="0" dirty="0">
              <a:ln>
                <a:noFill/>
              </a:ln>
              <a:solidFill>
                <a:srgbClr val="404040"/>
              </a:solidFill>
              <a:effectLst/>
              <a:uLnTx/>
              <a:uFillTx/>
              <a:latin typeface="Montserrat" panose="00000500000000000000"/>
              <a:ea typeface="+mn-ea"/>
              <a:cs typeface="+mn-cs"/>
            </a:endParaRPr>
          </a:p>
        </p:txBody>
      </p:sp>
      <p:sp>
        <p:nvSpPr>
          <p:cNvPr id="14" name="Rectangle 13"/>
          <p:cNvSpPr/>
          <p:nvPr/>
        </p:nvSpPr>
        <p:spPr>
          <a:xfrm>
            <a:off x="1" y="4781464"/>
            <a:ext cx="12191999"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8C11D"/>
                </a:solidFill>
                <a:effectLst/>
                <a:uLnTx/>
                <a:uFillTx/>
                <a:latin typeface="Arvo" panose="02000000000000000000"/>
                <a:ea typeface="+mn-ea"/>
                <a:cs typeface="+mn-cs"/>
              </a:rPr>
              <a:t>Secretary</a:t>
            </a:r>
            <a:r>
              <a:rPr kumimoji="0" lang="en-US" sz="3200" b="0" i="0" u="none" strike="noStrike" kern="1200" cap="none" spc="0" normalizeH="0" baseline="0" noProof="0" dirty="0">
                <a:ln>
                  <a:noFill/>
                </a:ln>
                <a:solidFill>
                  <a:srgbClr val="98C11D"/>
                </a:solidFill>
                <a:effectLst/>
                <a:uLnTx/>
                <a:uFillTx/>
                <a:latin typeface="Arvo" panose="0200000000000000000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0" i="0" dirty="0">
                <a:solidFill>
                  <a:srgbClr val="333333"/>
                </a:solidFill>
                <a:effectLst/>
                <a:latin typeface="ProximaNova-Light"/>
              </a:rPr>
              <a:t>Rio Yokota</a:t>
            </a:r>
            <a:endParaRPr kumimoji="0" lang="en-US" sz="2800" b="0" i="0" u="none" strike="noStrike" kern="1200" cap="none" spc="0" normalizeH="0" baseline="0" noProof="0" dirty="0">
              <a:ln>
                <a:noFill/>
              </a:ln>
              <a:solidFill>
                <a:srgbClr val="404040"/>
              </a:solidFill>
              <a:effectLst/>
              <a:uLnTx/>
              <a:uFillTx/>
              <a:latin typeface="Montserrat" panose="00000500000000000000"/>
              <a:ea typeface="+mn-ea"/>
              <a:cs typeface="+mn-cs"/>
            </a:endParaRPr>
          </a:p>
        </p:txBody>
      </p:sp>
      <p:sp>
        <p:nvSpPr>
          <p:cNvPr id="15" name="Rectangle 14"/>
          <p:cNvSpPr/>
          <p:nvPr/>
        </p:nvSpPr>
        <p:spPr>
          <a:xfrm>
            <a:off x="5943600" y="2035040"/>
            <a:ext cx="38985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6B4C4"/>
                </a:solidFill>
                <a:effectLst/>
                <a:uLnTx/>
                <a:uFillTx/>
                <a:latin typeface="Calibri" panose="020F0502020204030204"/>
                <a:ea typeface="+mn-ea"/>
                <a:cs typeface="+mn-cs"/>
              </a:rPr>
              <a:t>*</a:t>
            </a:r>
          </a:p>
        </p:txBody>
      </p:sp>
      <p:sp>
        <p:nvSpPr>
          <p:cNvPr id="16" name="Rectangle 15"/>
          <p:cNvSpPr/>
          <p:nvPr/>
        </p:nvSpPr>
        <p:spPr>
          <a:xfrm>
            <a:off x="5943600" y="3310015"/>
            <a:ext cx="38985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6B4C4"/>
                </a:solidFill>
                <a:effectLst/>
                <a:uLnTx/>
                <a:uFillTx/>
                <a:latin typeface="Calibri" panose="020F0502020204030204"/>
                <a:ea typeface="+mn-ea"/>
                <a:cs typeface="+mn-cs"/>
              </a:rPr>
              <a:t>*</a:t>
            </a:r>
            <a:endParaRPr kumimoji="0" lang="en-US" sz="1800" b="1" i="0" u="none" strike="noStrike" kern="1200" cap="none" spc="0" normalizeH="0" baseline="0" noProof="0">
              <a:ln>
                <a:noFill/>
              </a:ln>
              <a:solidFill>
                <a:srgbClr val="A6B4C4"/>
              </a:solidFill>
              <a:effectLst/>
              <a:uLnTx/>
              <a:uFillTx/>
              <a:latin typeface="Calibri" panose="020F0502020204030204"/>
              <a:ea typeface="+mn-ea"/>
              <a:cs typeface="+mn-cs"/>
            </a:endParaRPr>
          </a:p>
        </p:txBody>
      </p:sp>
      <p:sp>
        <p:nvSpPr>
          <p:cNvPr id="17" name="Rectangle 16"/>
          <p:cNvSpPr/>
          <p:nvPr/>
        </p:nvSpPr>
        <p:spPr>
          <a:xfrm>
            <a:off x="5944489" y="4522151"/>
            <a:ext cx="38985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6B4C4"/>
                </a:solidFill>
                <a:effectLst/>
                <a:uLnTx/>
                <a:uFillTx/>
                <a:latin typeface="Calibri" panose="020F0502020204030204"/>
                <a:ea typeface="+mn-ea"/>
                <a:cs typeface="+mn-cs"/>
              </a:rPr>
              <a:t>*</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289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3406444" y="6488360"/>
            <a:ext cx="6404305"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SIAG/SC Business meeting</a:t>
            </a:r>
          </a:p>
        </p:txBody>
      </p:sp>
      <p:sp>
        <p:nvSpPr>
          <p:cNvPr id="2" name="Rectangle 1"/>
          <p:cNvSpPr/>
          <p:nvPr/>
        </p:nvSpPr>
        <p:spPr>
          <a:xfrm>
            <a:off x="270096" y="130774"/>
            <a:ext cx="9606212"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SIAG/SC </a:t>
            </a:r>
            <a:r>
              <a:rPr kumimoji="0" lang="en-US" sz="2800" b="0" i="0" u="none" strike="noStrike" kern="1200" cap="none" spc="0" normalizeH="0" baseline="0" noProof="0">
                <a:ln>
                  <a:noFill/>
                </a:ln>
                <a:solidFill>
                  <a:srgbClr val="00A79F"/>
                </a:solidFill>
                <a:effectLst/>
                <a:uLnTx/>
                <a:uFillTx/>
                <a:latin typeface="Arvo" panose="02000000000000000000" pitchFamily="2" charset="0"/>
                <a:ea typeface="+mn-ea"/>
                <a:cs typeface="+mn-cs"/>
              </a:rPr>
              <a:t>Membership by Department Type</a:t>
            </a:r>
            <a:endParaRPr kumimoji="0" lang="en-US" sz="2800" b="0" i="0" u="none" strike="noStrike" kern="1200" cap="none" spc="0" normalizeH="0" baseline="0" noProof="0">
              <a:ln>
                <a:noFill/>
              </a:ln>
              <a:solidFill>
                <a:srgbClr val="00A79F"/>
              </a:solidFill>
              <a:effectLst/>
              <a:uLnTx/>
              <a:uFillTx/>
              <a:latin typeface="Calibri" panose="020F0502020204030204"/>
              <a:ea typeface="+mn-ea"/>
              <a:cs typeface="+mn-cs"/>
            </a:endParaRPr>
          </a:p>
        </p:txBody>
      </p:sp>
      <p:graphicFrame>
        <p:nvGraphicFramePr>
          <p:cNvPr id="5" name="Content Placeholder 3"/>
          <p:cNvGraphicFramePr>
            <a:graphicFrameLocks/>
          </p:cNvGraphicFramePr>
          <p:nvPr/>
        </p:nvGraphicFramePr>
        <p:xfrm>
          <a:off x="1764609" y="1189894"/>
          <a:ext cx="7873349" cy="466487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536422" y="4915447"/>
            <a:ext cx="1419497"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Mathematics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31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20.9%</a:t>
            </a:r>
          </a:p>
        </p:txBody>
      </p:sp>
      <p:sp>
        <p:nvSpPr>
          <p:cNvPr id="4" name="Rectangle 3"/>
          <p:cNvSpPr/>
          <p:nvPr/>
        </p:nvSpPr>
        <p:spPr>
          <a:xfrm>
            <a:off x="2612848" y="1214546"/>
            <a:ext cx="1820091"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Engineering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36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24.3%</a:t>
            </a:r>
          </a:p>
        </p:txBody>
      </p:sp>
      <p:sp>
        <p:nvSpPr>
          <p:cNvPr id="6" name="Rectangle 5"/>
          <p:cNvSpPr/>
          <p:nvPr/>
        </p:nvSpPr>
        <p:spPr>
          <a:xfrm>
            <a:off x="8794081" y="3643838"/>
            <a:ext cx="1898469"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Op Research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.7%</a:t>
            </a:r>
          </a:p>
        </p:txBody>
      </p:sp>
      <p:sp>
        <p:nvSpPr>
          <p:cNvPr id="7" name="Rectangle 6"/>
          <p:cNvSpPr/>
          <p:nvPr/>
        </p:nvSpPr>
        <p:spPr>
          <a:xfrm>
            <a:off x="7815961" y="1583878"/>
            <a:ext cx="1421363"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Other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5.4%</a:t>
            </a:r>
          </a:p>
        </p:txBody>
      </p:sp>
      <p:sp>
        <p:nvSpPr>
          <p:cNvPr id="13" name="Rectangle 12"/>
          <p:cNvSpPr/>
          <p:nvPr/>
        </p:nvSpPr>
        <p:spPr>
          <a:xfrm>
            <a:off x="1827776" y="3918620"/>
            <a:ext cx="1570144"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Computer Science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51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34.5%</a:t>
            </a:r>
          </a:p>
        </p:txBody>
      </p:sp>
      <p:sp>
        <p:nvSpPr>
          <p:cNvPr id="10" name="Rectangle 9"/>
          <p:cNvSpPr/>
          <p:nvPr/>
        </p:nvSpPr>
        <p:spPr>
          <a:xfrm>
            <a:off x="8409914" y="4055276"/>
            <a:ext cx="1421363"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Statistics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 2%</a:t>
            </a:r>
          </a:p>
        </p:txBody>
      </p:sp>
      <p:cxnSp>
        <p:nvCxnSpPr>
          <p:cNvPr id="12" name="Straight Arrow Connector 11"/>
          <p:cNvCxnSpPr>
            <a:cxnSpLocks/>
          </p:cNvCxnSpPr>
          <p:nvPr/>
        </p:nvCxnSpPr>
        <p:spPr>
          <a:xfrm flipH="1" flipV="1">
            <a:off x="8146473" y="4055276"/>
            <a:ext cx="647608" cy="311459"/>
          </a:xfrm>
          <a:prstGeom prst="straightConnector1">
            <a:avLst/>
          </a:prstGeom>
          <a:ln>
            <a:solidFill>
              <a:srgbClr val="849FC9"/>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flipH="1">
            <a:off x="8246171" y="3918620"/>
            <a:ext cx="1391788" cy="0"/>
          </a:xfrm>
          <a:prstGeom prst="straightConnector1">
            <a:avLst/>
          </a:prstGeom>
          <a:ln>
            <a:solidFill>
              <a:srgbClr val="84C0BB"/>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734580" y="2024792"/>
            <a:ext cx="3232879"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Other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(Physical Science)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6.8%</a:t>
            </a:r>
          </a:p>
        </p:txBody>
      </p:sp>
      <p:sp>
        <p:nvSpPr>
          <p:cNvPr id="17" name="Rectangle 16"/>
          <p:cNvSpPr/>
          <p:nvPr/>
        </p:nvSpPr>
        <p:spPr>
          <a:xfrm>
            <a:off x="7746855" y="3110893"/>
            <a:ext cx="2393430"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Physics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04040"/>
                </a:solidFill>
                <a:effectLst/>
                <a:uLnTx/>
                <a:uFillTx/>
                <a:latin typeface="Arvo" panose="02000000000000000000"/>
                <a:ea typeface="+mn-ea"/>
                <a:cs typeface="+mn-cs"/>
              </a:rPr>
              <a:t>5.4%</a:t>
            </a:r>
          </a:p>
        </p:txBody>
      </p:sp>
      <p:cxnSp>
        <p:nvCxnSpPr>
          <p:cNvPr id="19" name="Straight Arrow Connector 18"/>
          <p:cNvCxnSpPr>
            <a:cxnSpLocks/>
          </p:cNvCxnSpPr>
          <p:nvPr/>
        </p:nvCxnSpPr>
        <p:spPr>
          <a:xfrm flipH="1" flipV="1">
            <a:off x="8246171" y="3507182"/>
            <a:ext cx="547910" cy="15149"/>
          </a:xfrm>
          <a:prstGeom prst="straightConnector1">
            <a:avLst/>
          </a:prstGeom>
          <a:ln>
            <a:solidFill>
              <a:srgbClr val="00405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15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bg1">
                    <a:lumMod val="50000"/>
                  </a:schemeClr>
                </a:solidFill>
              </a:rPr>
              <a:t>Other Business</a:t>
            </a:r>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SIAG/SC Business meeting</a:t>
            </a:r>
          </a:p>
        </p:txBody>
      </p:sp>
    </p:spTree>
    <p:extLst>
      <p:ext uri="{BB962C8B-B14F-4D97-AF65-F5344CB8AC3E}">
        <p14:creationId xmlns:p14="http://schemas.microsoft.com/office/powerpoint/2010/main" val="1676236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148919" y="-2"/>
            <a:ext cx="8043080" cy="1255595"/>
          </a:xfrm>
        </p:spPr>
        <p:txBody>
          <a:bodyPr anchor="ctr">
            <a:normAutofit/>
          </a:bodyPr>
          <a:lstStyle/>
          <a:p>
            <a:pPr marL="0" indent="0" algn="ctr">
              <a:buNone/>
            </a:pPr>
            <a:r>
              <a:rPr lang="en-US" sz="6600" b="1">
                <a:latin typeface="Arvo" panose="02000000000000000000"/>
              </a:rPr>
              <a:t>Contacts</a:t>
            </a:r>
          </a:p>
        </p:txBody>
      </p:sp>
      <p:sp>
        <p:nvSpPr>
          <p:cNvPr id="5" name="Footer Placeholder 4"/>
          <p:cNvSpPr>
            <a:spLocks noGrp="1"/>
          </p:cNvSpPr>
          <p:nvPr>
            <p:ph type="ftr" sz="quarter" idx="11"/>
          </p:nvPr>
        </p:nvSpPr>
        <p:spPr>
          <a:xfrm>
            <a:off x="0" y="6078583"/>
            <a:ext cx="4040777" cy="391886"/>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SIAG/SC Business meeting</a:t>
            </a:r>
          </a:p>
        </p:txBody>
      </p:sp>
      <p:sp>
        <p:nvSpPr>
          <p:cNvPr id="2" name="TextBox 1"/>
          <p:cNvSpPr txBox="1"/>
          <p:nvPr/>
        </p:nvSpPr>
        <p:spPr>
          <a:xfrm>
            <a:off x="4639858" y="1565545"/>
            <a:ext cx="7399741" cy="45089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tab pos="2743200" algn="r"/>
                <a:tab pos="3200400" algn="l"/>
              </a:tabLst>
              <a:defRPr/>
            </a:pPr>
            <a:r>
              <a:rPr kumimoji="0" lang="en-US" sz="1800" b="0" i="0" u="none" strike="noStrike" kern="1200" cap="none" spc="0" normalizeH="0" baseline="0" noProof="0">
                <a:ln>
                  <a:noFill/>
                </a:ln>
                <a:solidFill>
                  <a:prstClr val="black"/>
                </a:solidFill>
                <a:effectLst/>
                <a:uLnTx/>
                <a:uFillTx/>
                <a:latin typeface="Arvo" panose="02000000000000000000" pitchFamily="2" charset="0"/>
                <a:ea typeface="+mn-ea"/>
                <a:cs typeface="+mn-cs"/>
              </a:rPr>
              <a:t>	</a:t>
            </a:r>
            <a:r>
              <a:rPr kumimoji="0" lang="en-US" sz="2400" b="0" i="0" u="none" strike="noStrike" kern="1200" cap="none" spc="0" normalizeH="0" baseline="0" noProof="0">
                <a:ln>
                  <a:noFill/>
                </a:ln>
                <a:solidFill>
                  <a:srgbClr val="00A79F"/>
                </a:solidFill>
                <a:effectLst/>
                <a:uLnTx/>
                <a:uFillTx/>
                <a:latin typeface="Arvo" panose="02000000000000000000" pitchFamily="2" charset="0"/>
                <a:ea typeface="+mn-ea"/>
                <a:cs typeface="+mn-cs"/>
              </a:rPr>
              <a:t>Chair</a:t>
            </a:r>
            <a:r>
              <a:rPr kumimoji="0" lang="en-US" sz="2400" b="0" i="0" u="none" strike="noStrike" kern="1200" cap="none" spc="0" normalizeH="0" baseline="0" noProof="0">
                <a:ln>
                  <a:noFill/>
                </a:ln>
                <a:solidFill>
                  <a:prstClr val="black"/>
                </a:solidFill>
                <a:effectLst/>
                <a:uLnTx/>
                <a:uFillTx/>
                <a:latin typeface="Arvo" panose="02000000000000000000" pitchFamily="2" charset="0"/>
                <a:ea typeface="+mn-ea"/>
                <a:cs typeface="+mn-cs"/>
              </a:rPr>
              <a:t>	</a:t>
            </a:r>
            <a:r>
              <a:rPr lang="en-US" sz="2400" b="0" i="0" u="none" strike="noStrike">
                <a:solidFill>
                  <a:srgbClr val="212529"/>
                </a:solidFill>
                <a:effectLst/>
                <a:latin typeface="Montserrat" panose="00000500000000000000"/>
              </a:rPr>
              <a:t>Ulrike Yang</a:t>
            </a:r>
            <a:r>
              <a:rPr lang="en-US" sz="2400">
                <a:latin typeface="Montserrat" panose="00000500000000000000"/>
              </a:rPr>
              <a:t> </a:t>
            </a:r>
            <a:r>
              <a:rPr kumimoji="0" lang="en-US" sz="24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tab pos="2743200" algn="r"/>
                <a:tab pos="3200400" algn="l"/>
              </a:tabLst>
              <a:defRPr/>
            </a:pPr>
            <a:r>
              <a:rPr kumimoji="0" lang="en-US" sz="24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		</a:t>
            </a:r>
            <a:r>
              <a:rPr kumimoji="0" lang="en-US" sz="1800" b="0" i="0" u="none" strike="noStrike" kern="1200" cap="none" spc="0" normalizeH="0" baseline="0" noProof="0">
                <a:ln>
                  <a:noFill/>
                </a:ln>
                <a:solidFill>
                  <a:srgbClr val="333333"/>
                </a:solidFill>
                <a:effectLst/>
                <a:uLnTx/>
                <a:uFillTx/>
                <a:latin typeface="Montserrat" panose="00000500000000000000" pitchFamily="2" charset="0"/>
                <a:ea typeface="+mn-ea"/>
                <a:cs typeface="+mn-cs"/>
              </a:rPr>
              <a:t>curfman@anl.gov</a:t>
            </a:r>
          </a:p>
          <a:p>
            <a:pPr marL="0" marR="0" lvl="0" indent="0" algn="l" defTabSz="457200" rtl="0" eaLnBrk="1" fontAlgn="auto" latinLnBrk="0" hangingPunct="1">
              <a:lnSpc>
                <a:spcPct val="100000"/>
              </a:lnSpc>
              <a:spcBef>
                <a:spcPts val="0"/>
              </a:spcBef>
              <a:spcAft>
                <a:spcPts val="0"/>
              </a:spcAft>
              <a:buClrTx/>
              <a:buSzTx/>
              <a:buFontTx/>
              <a:buNone/>
              <a:tabLst>
                <a:tab pos="2743200" algn="r"/>
                <a:tab pos="3200400" algn="l"/>
              </a:tabLst>
              <a:defRPr/>
            </a:pPr>
            <a:endParaRPr kumimoji="0" lang="en-US" sz="2400" b="0" i="0" u="none" strike="noStrike" kern="1200" cap="none" spc="0" normalizeH="0" baseline="0" noProof="0">
              <a:ln>
                <a:noFill/>
              </a:ln>
              <a:solidFill>
                <a:prstClr val="black"/>
              </a:solidFill>
              <a:effectLst/>
              <a:uLnTx/>
              <a:uFillTx/>
              <a:latin typeface="Arv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2743200" algn="r"/>
                <a:tab pos="3200400" algn="l"/>
              </a:tabLst>
              <a:defRPr/>
            </a:pPr>
            <a:r>
              <a:rPr kumimoji="0" lang="en-US" sz="2400" b="0" i="0" u="none" strike="noStrike" kern="1200" cap="none" spc="0" normalizeH="0" baseline="0" noProof="0">
                <a:ln>
                  <a:noFill/>
                </a:ln>
                <a:solidFill>
                  <a:prstClr val="black"/>
                </a:solidFill>
                <a:effectLst/>
                <a:uLnTx/>
                <a:uFillTx/>
                <a:latin typeface="Arvo" panose="02000000000000000000" pitchFamily="2" charset="0"/>
                <a:ea typeface="+mn-ea"/>
                <a:cs typeface="+mn-cs"/>
              </a:rPr>
              <a:t>	</a:t>
            </a:r>
            <a:r>
              <a:rPr kumimoji="0" lang="en-US" sz="2400" b="0" i="0" u="none" strike="noStrike" kern="1200" cap="none" spc="0" normalizeH="0" baseline="0" noProof="0">
                <a:ln>
                  <a:noFill/>
                </a:ln>
                <a:solidFill>
                  <a:srgbClr val="00A79F"/>
                </a:solidFill>
                <a:effectLst/>
                <a:uLnTx/>
                <a:uFillTx/>
                <a:latin typeface="Arvo" panose="02000000000000000000" pitchFamily="2" charset="0"/>
                <a:ea typeface="+mn-ea"/>
                <a:cs typeface="+mn-cs"/>
              </a:rPr>
              <a:t>Vice Chair</a:t>
            </a:r>
            <a:r>
              <a:rPr kumimoji="0" lang="en-US" sz="2400" b="0" i="0" u="none" strike="noStrike" kern="1200" cap="none" spc="0" normalizeH="0" baseline="0" noProof="0">
                <a:ln>
                  <a:noFill/>
                </a:ln>
                <a:solidFill>
                  <a:prstClr val="black"/>
                </a:solidFill>
                <a:effectLst/>
                <a:uLnTx/>
                <a:uFillTx/>
                <a:latin typeface="Arvo" panose="02000000000000000000" pitchFamily="2" charset="0"/>
                <a:ea typeface="+mn-ea"/>
                <a:cs typeface="+mn-cs"/>
              </a:rPr>
              <a:t>	</a:t>
            </a:r>
            <a:r>
              <a:rPr lang="en-US" sz="2400">
                <a:solidFill>
                  <a:srgbClr val="404040"/>
                </a:solidFill>
                <a:latin typeface="Montserrat" panose="00000500000000000000"/>
              </a:rPr>
              <a:t>Rio Yokota</a:t>
            </a:r>
            <a:r>
              <a:rPr kumimoji="0" lang="en-US" sz="24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							</a:t>
            </a:r>
            <a:r>
              <a:rPr kumimoji="0" lang="en-US" sz="1800" b="0" i="0" u="none" strike="noStrike" kern="1200" cap="none" spc="0" normalizeH="0" baseline="0" noProof="0">
                <a:ln>
                  <a:noFill/>
                </a:ln>
                <a:solidFill>
                  <a:srgbClr val="333333"/>
                </a:solidFill>
                <a:effectLst/>
                <a:uLnTx/>
                <a:uFillTx/>
                <a:latin typeface="Montserrat" panose="00000500000000000000" pitchFamily="2" charset="0"/>
                <a:ea typeface="+mn-ea"/>
                <a:cs typeface="+mn-cs"/>
              </a:rPr>
              <a:t>rioyokota@gsic.titech.ac.jp</a:t>
            </a:r>
          </a:p>
          <a:p>
            <a:pPr marL="0" marR="0" lvl="0" indent="0" algn="l" defTabSz="457200" rtl="0" eaLnBrk="1" fontAlgn="auto" latinLnBrk="0" hangingPunct="1">
              <a:lnSpc>
                <a:spcPct val="100000"/>
              </a:lnSpc>
              <a:spcBef>
                <a:spcPts val="0"/>
              </a:spcBef>
              <a:spcAft>
                <a:spcPts val="0"/>
              </a:spcAft>
              <a:buClrTx/>
              <a:buSzTx/>
              <a:buFontTx/>
              <a:buNone/>
              <a:tabLst>
                <a:tab pos="2743200" algn="r"/>
                <a:tab pos="3200400" algn="l"/>
              </a:tabLst>
              <a:defRPr/>
            </a:pPr>
            <a:endParaRPr kumimoji="0" lang="en-US" sz="17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2743200" algn="r"/>
                <a:tab pos="3200400" algn="l"/>
              </a:tabLst>
              <a:defRPr/>
            </a:pPr>
            <a:r>
              <a:rPr kumimoji="0" lang="en-US" sz="2400" b="0" i="0" u="none" strike="noStrike" kern="1200" cap="none" spc="0" normalizeH="0" baseline="0" noProof="0">
                <a:ln>
                  <a:noFill/>
                </a:ln>
                <a:solidFill>
                  <a:prstClr val="black"/>
                </a:solidFill>
                <a:effectLst/>
                <a:uLnTx/>
                <a:uFillTx/>
                <a:latin typeface="Arvo" panose="02000000000000000000" pitchFamily="2" charset="0"/>
                <a:ea typeface="+mn-ea"/>
                <a:cs typeface="+mn-cs"/>
              </a:rPr>
              <a:t>	</a:t>
            </a:r>
            <a:r>
              <a:rPr kumimoji="0" lang="en-US" sz="2400" b="0" i="0" u="none" strike="noStrike" kern="1200" cap="none" spc="0" normalizeH="0" baseline="0" noProof="0">
                <a:ln>
                  <a:noFill/>
                </a:ln>
                <a:solidFill>
                  <a:srgbClr val="00A79F"/>
                </a:solidFill>
                <a:effectLst/>
                <a:uLnTx/>
                <a:uFillTx/>
                <a:latin typeface="Arvo" panose="02000000000000000000" pitchFamily="2" charset="0"/>
                <a:ea typeface="+mn-ea"/>
                <a:cs typeface="+mn-cs"/>
              </a:rPr>
              <a:t>Program Director</a:t>
            </a:r>
            <a:r>
              <a:rPr kumimoji="0" lang="en-US" sz="2400" b="0" i="0" u="none" strike="noStrike" kern="1200" cap="none" spc="0" normalizeH="0" baseline="0" noProof="0">
                <a:ln>
                  <a:noFill/>
                </a:ln>
                <a:solidFill>
                  <a:prstClr val="black"/>
                </a:solidFill>
                <a:effectLst/>
                <a:uLnTx/>
                <a:uFillTx/>
                <a:latin typeface="Arvo" panose="02000000000000000000" pitchFamily="2" charset="0"/>
                <a:ea typeface="+mn-ea"/>
                <a:cs typeface="+mn-cs"/>
              </a:rPr>
              <a:t>	</a:t>
            </a:r>
            <a:r>
              <a:rPr lang="en-US" sz="2400" b="0" i="0" u="none" strike="noStrike">
                <a:solidFill>
                  <a:srgbClr val="212529"/>
                </a:solidFill>
                <a:effectLst/>
                <a:latin typeface="Montserrat" panose="00000500000000000000"/>
              </a:rPr>
              <a:t>Hartwig Anzt</a:t>
            </a:r>
            <a:r>
              <a:rPr lang="en-US" sz="2400">
                <a:latin typeface="Montserrat" panose="00000500000000000000"/>
              </a:rPr>
              <a:t> </a:t>
            </a:r>
            <a:endParaRPr kumimoji="0" lang="en-US" sz="2400" b="0" i="0" u="none" strike="noStrike" kern="1200" cap="none" spc="0" normalizeH="0" baseline="0" noProof="0">
              <a:ln>
                <a:noFill/>
              </a:ln>
              <a:solidFill>
                <a:prstClr val="black"/>
              </a:solidFill>
              <a:effectLst/>
              <a:uLnTx/>
              <a:uFillTx/>
              <a:latin typeface="Montserrat" panose="00000500000000000000"/>
            </a:endParaRPr>
          </a:p>
          <a:p>
            <a:pPr marL="0" marR="0" lvl="0" indent="0" algn="l" defTabSz="457200" rtl="0" eaLnBrk="1" fontAlgn="auto" latinLnBrk="0" hangingPunct="1">
              <a:lnSpc>
                <a:spcPct val="100000"/>
              </a:lnSpc>
              <a:spcBef>
                <a:spcPts val="0"/>
              </a:spcBef>
              <a:spcAft>
                <a:spcPts val="0"/>
              </a:spcAft>
              <a:buClrTx/>
              <a:buSzTx/>
              <a:buFontTx/>
              <a:buNone/>
              <a:tabLst>
                <a:tab pos="2743200" algn="r"/>
                <a:tab pos="3200400" algn="l"/>
              </a:tabLst>
              <a:defRPr/>
            </a:pPr>
            <a:r>
              <a:rPr kumimoji="0" lang="en-US" sz="24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		</a:t>
            </a:r>
            <a:r>
              <a:rPr kumimoji="0" lang="en-US" sz="1800" b="0" i="0" u="none" strike="noStrike" kern="1200" cap="none" spc="0" normalizeH="0" baseline="0" noProof="0">
                <a:ln>
                  <a:noFill/>
                </a:ln>
                <a:solidFill>
                  <a:srgbClr val="333333"/>
                </a:solidFill>
                <a:effectLst/>
                <a:uLnTx/>
                <a:uFillTx/>
                <a:latin typeface="Montserrat" panose="00000500000000000000" pitchFamily="2" charset="0"/>
                <a:ea typeface="+mn-ea"/>
                <a:cs typeface="+mn-cs"/>
              </a:rPr>
              <a:t>hartwig.anzt@tum.de</a:t>
            </a:r>
          </a:p>
          <a:p>
            <a:pPr marL="0" marR="0" lvl="0" indent="0" algn="l" defTabSz="457200" rtl="0" eaLnBrk="1" fontAlgn="auto" latinLnBrk="0" hangingPunct="1">
              <a:lnSpc>
                <a:spcPct val="100000"/>
              </a:lnSpc>
              <a:spcBef>
                <a:spcPts val="0"/>
              </a:spcBef>
              <a:spcAft>
                <a:spcPts val="0"/>
              </a:spcAft>
              <a:buClrTx/>
              <a:buSzTx/>
              <a:buFontTx/>
              <a:buNone/>
              <a:tabLst>
                <a:tab pos="2743200" algn="r"/>
                <a:tab pos="3200400" algn="l"/>
              </a:tabLst>
              <a:defRPr/>
            </a:pPr>
            <a:br>
              <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br>
            <a:r>
              <a:rPr kumimoji="0" lang="en-US" sz="2400" b="0" i="0" u="none" strike="noStrike" kern="1200" cap="none" spc="0" normalizeH="0" baseline="0" noProof="0">
                <a:ln>
                  <a:noFill/>
                </a:ln>
                <a:solidFill>
                  <a:prstClr val="black"/>
                </a:solidFill>
                <a:effectLst/>
                <a:uLnTx/>
                <a:uFillTx/>
                <a:latin typeface="Arvo" panose="02000000000000000000" pitchFamily="2" charset="0"/>
                <a:ea typeface="+mn-ea"/>
                <a:cs typeface="+mn-cs"/>
              </a:rPr>
              <a:t>	</a:t>
            </a:r>
            <a:r>
              <a:rPr lang="en-US" sz="2400">
                <a:solidFill>
                  <a:prstClr val="black"/>
                </a:solidFill>
                <a:latin typeface="Arvo" panose="02000000000000000000" pitchFamily="2" charset="0"/>
              </a:rPr>
              <a:t>                       </a:t>
            </a:r>
            <a:r>
              <a:rPr kumimoji="0" lang="en-US" sz="2400" b="0" i="0" u="none" strike="noStrike" kern="1200" cap="none" spc="0" normalizeH="0" baseline="0" noProof="0">
                <a:ln>
                  <a:noFill/>
                </a:ln>
                <a:solidFill>
                  <a:srgbClr val="00A79F"/>
                </a:solidFill>
                <a:effectLst/>
                <a:uLnTx/>
                <a:uFillTx/>
                <a:latin typeface="Arvo" panose="02000000000000000000" pitchFamily="2" charset="0"/>
                <a:ea typeface="+mn-ea"/>
                <a:cs typeface="+mn-cs"/>
              </a:rPr>
              <a:t>Secretary       </a:t>
            </a:r>
            <a:r>
              <a:rPr lang="en-US" sz="2400">
                <a:solidFill>
                  <a:srgbClr val="404040"/>
                </a:solidFill>
                <a:latin typeface="Montserrat" panose="00000500000000000000"/>
              </a:rPr>
              <a:t>Erin Carson</a:t>
            </a:r>
            <a:endParaRPr kumimoji="0" lang="en-US" sz="2400" b="0" i="0" u="none" strike="noStrike" kern="1200" cap="none" spc="0" normalizeH="0" baseline="0" noProof="0">
              <a:ln>
                <a:noFill/>
              </a:ln>
              <a:solidFill>
                <a:srgbClr val="404040"/>
              </a:solidFill>
              <a:effectLst/>
              <a:uLnTx/>
              <a:uFillTx/>
              <a:latin typeface="Montserrat" panose="0000050000000000000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tab pos="2743200" algn="r"/>
                <a:tab pos="3200400" algn="l"/>
              </a:tabLst>
              <a:defRPr/>
            </a:pPr>
            <a:r>
              <a:rPr kumimoji="0" lang="en-US" sz="2400" b="0" i="0" u="none" strike="noStrike" kern="1200" cap="none" spc="0" normalizeH="0" baseline="0" noProof="0">
                <a:ln>
                  <a:noFill/>
                </a:ln>
                <a:solidFill>
                  <a:prstClr val="black"/>
                </a:solidFill>
                <a:effectLst/>
                <a:uLnTx/>
                <a:uFillTx/>
                <a:latin typeface="Arvo" panose="02000000000000000000" pitchFamily="2" charset="0"/>
                <a:ea typeface="+mn-ea"/>
                <a:cs typeface="+mn-cs"/>
              </a:rPr>
              <a:t>	</a:t>
            </a:r>
            <a:r>
              <a:rPr lang="en-US" sz="2000">
                <a:solidFill>
                  <a:prstClr val="black"/>
                </a:solidFill>
                <a:latin typeface="Arvo" panose="02000000000000000000" pitchFamily="2" charset="0"/>
              </a:rPr>
              <a:t>	</a:t>
            </a:r>
            <a:r>
              <a:rPr kumimoji="0" lang="en-US" sz="1800" b="0" i="0" u="none" strike="noStrike" kern="1200" cap="none" spc="0" normalizeH="0" baseline="0" noProof="0">
                <a:ln>
                  <a:noFill/>
                </a:ln>
                <a:solidFill>
                  <a:srgbClr val="333333"/>
                </a:solidFill>
                <a:effectLst/>
                <a:uLnTx/>
                <a:uFillTx/>
                <a:latin typeface="Montserrat" panose="00000500000000000000" pitchFamily="2" charset="0"/>
                <a:ea typeface="+mn-ea"/>
                <a:cs typeface="+mn-cs"/>
              </a:rPr>
              <a:t>carson@karlin.mff.cuni.cz</a:t>
            </a:r>
          </a:p>
          <a:p>
            <a:pPr marL="0" marR="0" lvl="0" indent="0" algn="l" defTabSz="457200" rtl="0" eaLnBrk="1" fontAlgn="auto" latinLnBrk="0" hangingPunct="1">
              <a:lnSpc>
                <a:spcPct val="100000"/>
              </a:lnSpc>
              <a:spcBef>
                <a:spcPts val="0"/>
              </a:spcBef>
              <a:spcAft>
                <a:spcPts val="0"/>
              </a:spcAft>
              <a:buClrTx/>
              <a:buSzTx/>
              <a:buFontTx/>
              <a:buNone/>
              <a:tabLst>
                <a:tab pos="2743200" algn="r"/>
                <a:tab pos="3200400" algn="l"/>
              </a:tabLst>
              <a:defRPr/>
            </a:pPr>
            <a:endPar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163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SIAG/SC Business meeting</a:t>
            </a:r>
          </a:p>
        </p:txBody>
      </p:sp>
      <p:sp>
        <p:nvSpPr>
          <p:cNvPr id="2" name="Rectangle 1"/>
          <p:cNvSpPr/>
          <p:nvPr/>
        </p:nvSpPr>
        <p:spPr>
          <a:xfrm>
            <a:off x="457200" y="282715"/>
            <a:ext cx="8038011"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SIAG/SC </a:t>
            </a:r>
            <a:r>
              <a:rPr kumimoji="0" lang="en-US" sz="3600" b="0" i="0" u="none" strike="noStrike" kern="1200" cap="none" spc="0" normalizeH="0" baseline="0" noProof="0">
                <a:ln>
                  <a:noFill/>
                </a:ln>
                <a:solidFill>
                  <a:srgbClr val="00A79F"/>
                </a:solidFill>
                <a:effectLst/>
                <a:uLnTx/>
                <a:uFillTx/>
                <a:latin typeface="Arvo" panose="02000000000000000000" pitchFamily="2" charset="0"/>
                <a:ea typeface="+mn-ea"/>
                <a:cs typeface="+mn-cs"/>
              </a:rPr>
              <a:t>Announcements</a:t>
            </a:r>
            <a:endParaRPr kumimoji="0" lang="en-US" sz="3200" b="0" i="0" u="none" strike="noStrike" kern="1200" cap="none" spc="0" normalizeH="0" baseline="0" noProof="0">
              <a:ln>
                <a:noFill/>
              </a:ln>
              <a:solidFill>
                <a:srgbClr val="00A79F"/>
              </a:solidFill>
              <a:effectLst/>
              <a:uLnTx/>
              <a:uFillTx/>
              <a:latin typeface="Calibri" panose="020F0502020204030204"/>
              <a:ea typeface="+mn-ea"/>
              <a:cs typeface="+mn-cs"/>
            </a:endParaRPr>
          </a:p>
        </p:txBody>
      </p:sp>
      <p:sp>
        <p:nvSpPr>
          <p:cNvPr id="3" name="Rectangle 2"/>
          <p:cNvSpPr/>
          <p:nvPr/>
        </p:nvSpPr>
        <p:spPr>
          <a:xfrm>
            <a:off x="1199625" y="1082219"/>
            <a:ext cx="10133901" cy="5170646"/>
          </a:xfrm>
          <a:prstGeom prst="rect">
            <a:avLst/>
          </a:prstGeom>
        </p:spPr>
        <p:txBody>
          <a:bodyPr wrap="square">
            <a:spAutoFit/>
          </a:bodyPr>
          <a:lstStyle/>
          <a:p>
            <a:pPr marL="285750" marR="0" lvl="0" indent="-285750" algn="l" defTabSz="457200" rtl="0" eaLnBrk="1" fontAlgn="auto" latinLnBrk="0" hangingPunct="1">
              <a:lnSpc>
                <a:spcPct val="150000"/>
              </a:lnSpc>
              <a:spcBef>
                <a:spcPts val="0"/>
              </a:spcBef>
              <a:spcAft>
                <a:spcPts val="0"/>
              </a:spcAft>
              <a:buClr>
                <a:srgbClr val="00A79F"/>
              </a:buClr>
              <a:buSzTx/>
              <a:buFont typeface="Wingdings" panose="05000000000000000000" pitchFamily="2" charset="2"/>
              <a:buChar char="§"/>
              <a:tabLst/>
              <a:defRPr/>
            </a:pPr>
            <a:r>
              <a:rPr kumimoji="0" lang="en-US" sz="2000" b="0" i="0" u="none" strike="noStrike" kern="1200" cap="none" spc="0" normalizeH="0" baseline="0" noProof="0">
                <a:ln>
                  <a:noFill/>
                </a:ln>
                <a:solidFill>
                  <a:srgbClr val="404040"/>
                </a:solidFill>
                <a:effectLst/>
                <a:uLnTx/>
                <a:uFillTx/>
                <a:latin typeface="Montserrat" panose="00000500000000000000"/>
                <a:ea typeface="+mn-ea"/>
                <a:cs typeface="+mn-cs"/>
              </a:rPr>
              <a:t>SIAM Engage</a:t>
            </a:r>
          </a:p>
          <a:p>
            <a:pPr marL="742950" marR="0" lvl="1" indent="-285750" algn="l" defTabSz="457200" rtl="0" eaLnBrk="1" fontAlgn="auto" latinLnBrk="0" hangingPunct="1">
              <a:lnSpc>
                <a:spcPct val="150000"/>
              </a:lnSpc>
              <a:spcBef>
                <a:spcPts val="0"/>
              </a:spcBef>
              <a:spcAft>
                <a:spcPts val="0"/>
              </a:spcAft>
              <a:buClr>
                <a:srgbClr val="00A79F"/>
              </a:buClr>
              <a:buSzTx/>
              <a:buFont typeface="Wingdings" panose="05000000000000000000" pitchFamily="2" charset="2"/>
              <a:buChar char="§"/>
              <a:tabLst/>
              <a:defRPr/>
            </a:pPr>
            <a:r>
              <a:rPr kumimoji="0" lang="en-US" sz="2000" b="0" i="0" u="none" strike="noStrike" kern="1200" cap="none" spc="0" normalizeH="0" baseline="0" noProof="0">
                <a:ln>
                  <a:noFill/>
                </a:ln>
                <a:solidFill>
                  <a:srgbClr val="006CB4"/>
                </a:solidFill>
                <a:effectLst/>
                <a:uLnTx/>
                <a:uFillTx/>
                <a:latin typeface="Montserrat" panose="00000500000000000000"/>
                <a:ea typeface="+mn-ea"/>
                <a:cs typeface="+mn-cs"/>
              </a:rPr>
              <a:t>https://engage.siam.org/communities/siag-sc-home?CommunityKey=4f08fa5b-1e64-4855-9453-1f67059976d9</a:t>
            </a:r>
          </a:p>
          <a:p>
            <a:pPr marL="285750" marR="0" lvl="0" indent="-285750" algn="l" defTabSz="457200" rtl="0" eaLnBrk="1" fontAlgn="auto" latinLnBrk="0" hangingPunct="1">
              <a:lnSpc>
                <a:spcPct val="150000"/>
              </a:lnSpc>
              <a:spcBef>
                <a:spcPts val="0"/>
              </a:spcBef>
              <a:spcAft>
                <a:spcPts val="0"/>
              </a:spcAft>
              <a:buClr>
                <a:srgbClr val="00A79F"/>
              </a:buClr>
              <a:buSzTx/>
              <a:buFont typeface="Wingdings" panose="05000000000000000000" pitchFamily="2" charset="2"/>
              <a:buChar char="§"/>
              <a:tabLst/>
              <a:defRPr/>
            </a:pPr>
            <a:r>
              <a:rPr kumimoji="0" lang="en-US" sz="2000" b="0" i="0" u="none" strike="noStrike" kern="1200" cap="none" spc="0" normalizeH="0" baseline="0" noProof="0">
                <a:ln>
                  <a:noFill/>
                </a:ln>
                <a:solidFill>
                  <a:srgbClr val="404040"/>
                </a:solidFill>
                <a:effectLst/>
                <a:uLnTx/>
                <a:uFillTx/>
                <a:latin typeface="Montserrat" panose="00000500000000000000"/>
                <a:ea typeface="+mn-ea"/>
                <a:cs typeface="+mn-cs"/>
              </a:rPr>
              <a:t>SIAG/SC websites:</a:t>
            </a:r>
          </a:p>
          <a:p>
            <a:pPr marL="742950" marR="0" lvl="1" indent="-285750" algn="l" defTabSz="457200" rtl="0" eaLnBrk="1" fontAlgn="auto" latinLnBrk="0" hangingPunct="1">
              <a:lnSpc>
                <a:spcPct val="150000"/>
              </a:lnSpc>
              <a:spcBef>
                <a:spcPts val="0"/>
              </a:spcBef>
              <a:spcAft>
                <a:spcPts val="0"/>
              </a:spcAft>
              <a:buClr>
                <a:srgbClr val="00A79F"/>
              </a:buClr>
              <a:buSzTx/>
              <a:buFont typeface="Wingdings" panose="05000000000000000000" pitchFamily="2" charset="2"/>
              <a:buChar char="§"/>
              <a:tabLst/>
              <a:defRPr/>
            </a:pPr>
            <a:r>
              <a:rPr kumimoji="0" lang="en-US" sz="2000" b="0" i="0" u="none" strike="noStrike" kern="1200" cap="none" spc="0" normalizeH="0" baseline="0" noProof="0">
                <a:ln>
                  <a:noFill/>
                </a:ln>
                <a:solidFill>
                  <a:srgbClr val="006CB4"/>
                </a:solidFill>
                <a:effectLst/>
                <a:uLnTx/>
                <a:uFillTx/>
                <a:latin typeface="Montserrat" panose="00000500000000000000"/>
                <a:ea typeface="+mn-ea"/>
                <a:cs typeface="+mn-cs"/>
              </a:rPr>
              <a:t>https://www.siam.org/membership/activity-groups/detail/supercomputing</a:t>
            </a:r>
          </a:p>
          <a:p>
            <a:pPr marL="285750" marR="0" lvl="0" indent="-285750" algn="l" defTabSz="457200" rtl="0" eaLnBrk="1" fontAlgn="auto" latinLnBrk="0" hangingPunct="1">
              <a:lnSpc>
                <a:spcPct val="150000"/>
              </a:lnSpc>
              <a:spcBef>
                <a:spcPts val="0"/>
              </a:spcBef>
              <a:spcAft>
                <a:spcPts val="0"/>
              </a:spcAft>
              <a:buClr>
                <a:srgbClr val="00A79F"/>
              </a:buClr>
              <a:buSzTx/>
              <a:buFont typeface="Wingdings" panose="05000000000000000000" pitchFamily="2" charset="2"/>
              <a:buChar char="§"/>
              <a:tabLst/>
              <a:defRPr/>
            </a:pPr>
            <a:r>
              <a:rPr kumimoji="0" lang="en-US" sz="2000" b="0" i="0" u="none" strike="noStrike" kern="1200" cap="none" spc="0" normalizeH="0" baseline="0" noProof="0">
                <a:ln>
                  <a:noFill/>
                </a:ln>
                <a:solidFill>
                  <a:srgbClr val="404040"/>
                </a:solidFill>
                <a:effectLst/>
                <a:uLnTx/>
                <a:uFillTx/>
                <a:latin typeface="Montserrat" panose="00000500000000000000"/>
                <a:ea typeface="+mn-ea"/>
                <a:cs typeface="+mn-cs"/>
              </a:rPr>
              <a:t>SIAM Blogs</a:t>
            </a:r>
          </a:p>
          <a:p>
            <a:pPr marL="285750" marR="0" lvl="1" indent="-285750" algn="l" defTabSz="457200" rtl="0" eaLnBrk="1" fontAlgn="auto" latinLnBrk="0" hangingPunct="1">
              <a:lnSpc>
                <a:spcPct val="150000"/>
              </a:lnSpc>
              <a:spcBef>
                <a:spcPts val="0"/>
              </a:spcBef>
              <a:spcAft>
                <a:spcPts val="0"/>
              </a:spcAft>
              <a:buClr>
                <a:srgbClr val="00A79F"/>
              </a:buClr>
              <a:buSzTx/>
              <a:buFont typeface="Wingdings" panose="05000000000000000000" pitchFamily="2" charset="2"/>
              <a:buChar char="§"/>
              <a:tabLst/>
              <a:defRPr/>
            </a:pPr>
            <a:r>
              <a:rPr kumimoji="0" lang="en-US" sz="2000" b="0" i="0" u="none" strike="noStrike" kern="1200" cap="none" spc="0" normalizeH="0" baseline="0" noProof="0">
                <a:ln>
                  <a:noFill/>
                </a:ln>
                <a:solidFill>
                  <a:srgbClr val="404040"/>
                </a:solidFill>
                <a:effectLst/>
                <a:uLnTx/>
                <a:uFillTx/>
                <a:latin typeface="Montserrat" panose="00000500000000000000"/>
                <a:ea typeface="+mn-ea"/>
                <a:cs typeface="+mn-cs"/>
              </a:rPr>
              <a:t>SIAM News: Story Ideas</a:t>
            </a:r>
          </a:p>
          <a:p>
            <a:pPr marL="285750" marR="0" lvl="0" indent="-285750" algn="l" defTabSz="457200" rtl="0" eaLnBrk="1" fontAlgn="auto" latinLnBrk="0" hangingPunct="1">
              <a:lnSpc>
                <a:spcPct val="150000"/>
              </a:lnSpc>
              <a:spcBef>
                <a:spcPts val="0"/>
              </a:spcBef>
              <a:spcAft>
                <a:spcPts val="0"/>
              </a:spcAft>
              <a:buClr>
                <a:srgbClr val="00A79F"/>
              </a:buClr>
              <a:buSzTx/>
              <a:buFont typeface="Wingdings" panose="05000000000000000000" pitchFamily="2" charset="2"/>
              <a:buChar char="§"/>
              <a:tabLst/>
              <a:defRPr/>
            </a:pPr>
            <a:r>
              <a:rPr kumimoji="0" lang="en-US" sz="2000" b="0" i="0" u="none" strike="noStrike" kern="1200" cap="none" spc="0" normalizeH="0" baseline="0" noProof="0">
                <a:ln>
                  <a:noFill/>
                </a:ln>
                <a:solidFill>
                  <a:srgbClr val="404040"/>
                </a:solidFill>
                <a:effectLst/>
                <a:uLnTx/>
                <a:uFillTx/>
                <a:latin typeface="Montserrat" panose="00000500000000000000"/>
                <a:ea typeface="+mn-ea"/>
                <a:cs typeface="+mn-cs"/>
              </a:rPr>
              <a:t>SIAG/SC Leadership Suggestion Form:</a:t>
            </a:r>
          </a:p>
          <a:p>
            <a:pPr marL="742950" marR="0" lvl="1" indent="-285750" algn="l" defTabSz="457200" rtl="0" eaLnBrk="1" fontAlgn="auto" latinLnBrk="0" hangingPunct="1">
              <a:lnSpc>
                <a:spcPct val="150000"/>
              </a:lnSpc>
              <a:spcBef>
                <a:spcPts val="0"/>
              </a:spcBef>
              <a:spcAft>
                <a:spcPts val="0"/>
              </a:spcAft>
              <a:buClr>
                <a:srgbClr val="00A79F"/>
              </a:buClr>
              <a:buSzTx/>
              <a:buFont typeface="Wingdings" panose="05000000000000000000" pitchFamily="2" charset="2"/>
              <a:buChar char="§"/>
              <a:tabLst/>
              <a:defRPr/>
            </a:pPr>
            <a:r>
              <a:rPr kumimoji="0" lang="en-US" sz="2000" b="0" i="0" u="none" strike="noStrike" kern="1200" cap="none" spc="0" normalizeH="0" baseline="0" noProof="0">
                <a:ln>
                  <a:noFill/>
                </a:ln>
                <a:solidFill>
                  <a:srgbClr val="006CB4"/>
                </a:solidFill>
                <a:effectLst/>
                <a:uLnTx/>
                <a:uFillTx/>
                <a:latin typeface="Montserrat" panose="00000500000000000000"/>
                <a:ea typeface="+mn-ea"/>
                <a:cs typeface="+mn-cs"/>
              </a:rPr>
              <a:t>https://www.siam.org/forms/siam-activity-group-leadership-form</a:t>
            </a:r>
          </a:p>
        </p:txBody>
      </p:sp>
    </p:spTree>
    <p:extLst>
      <p:ext uri="{BB962C8B-B14F-4D97-AF65-F5344CB8AC3E}">
        <p14:creationId xmlns:p14="http://schemas.microsoft.com/office/powerpoint/2010/main" val="3769140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SIAG/SC Business meeting</a:t>
            </a:r>
          </a:p>
        </p:txBody>
      </p:sp>
      <p:sp>
        <p:nvSpPr>
          <p:cNvPr id="2" name="Rectangle 1"/>
          <p:cNvSpPr/>
          <p:nvPr/>
        </p:nvSpPr>
        <p:spPr>
          <a:xfrm>
            <a:off x="457200" y="282715"/>
            <a:ext cx="8038011"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SIAG/SC</a:t>
            </a:r>
            <a:r>
              <a:rPr kumimoji="0" lang="en-US" sz="2800" b="1" i="0" u="none" strike="noStrike" kern="1200" cap="none" spc="0" normalizeH="0" baseline="0" noProof="0">
                <a:ln>
                  <a:noFill/>
                </a:ln>
                <a:solidFill>
                  <a:srgbClr val="404040"/>
                </a:solidFill>
                <a:effectLst/>
                <a:uLnTx/>
                <a:uFillTx/>
                <a:latin typeface="Arvo" panose="02000000000000000000" pitchFamily="2" charset="0"/>
                <a:ea typeface="+mn-ea"/>
                <a:cs typeface="+mn-cs"/>
              </a:rPr>
              <a:t> </a:t>
            </a:r>
            <a:r>
              <a:rPr kumimoji="0" lang="en-US" sz="3600" b="0" i="0" u="none" strike="noStrike" kern="1200" cap="none" spc="0" normalizeH="0" baseline="0" noProof="0">
                <a:ln>
                  <a:noFill/>
                </a:ln>
                <a:solidFill>
                  <a:srgbClr val="00A79F"/>
                </a:solidFill>
                <a:effectLst/>
                <a:uLnTx/>
                <a:uFillTx/>
                <a:latin typeface="Arvo" panose="02000000000000000000" pitchFamily="2" charset="0"/>
                <a:ea typeface="+mn-ea"/>
                <a:cs typeface="+mn-cs"/>
              </a:rPr>
              <a:t>Fellows</a:t>
            </a:r>
            <a:endParaRPr kumimoji="0" lang="en-US" sz="3200" b="0" i="0" u="none" strike="noStrike" kern="1200" cap="none" spc="0" normalizeH="0" baseline="0" noProof="0">
              <a:ln>
                <a:noFill/>
              </a:ln>
              <a:solidFill>
                <a:srgbClr val="00A79F"/>
              </a:solidFill>
              <a:effectLst/>
              <a:uLnTx/>
              <a:uFillTx/>
              <a:latin typeface="Calibri" panose="020F0502020204030204"/>
              <a:ea typeface="+mn-ea"/>
              <a:cs typeface="+mn-cs"/>
            </a:endParaRPr>
          </a:p>
        </p:txBody>
      </p:sp>
      <p:sp>
        <p:nvSpPr>
          <p:cNvPr id="6" name="Content Placeholder 3"/>
          <p:cNvSpPr txBox="1">
            <a:spLocks/>
          </p:cNvSpPr>
          <p:nvPr/>
        </p:nvSpPr>
        <p:spPr>
          <a:xfrm>
            <a:off x="6096000" y="2209799"/>
            <a:ext cx="6096000" cy="4031610"/>
          </a:xfrm>
          <a:prstGeom prst="rect">
            <a:avLst/>
          </a:prstGeom>
        </p:spPr>
        <p:txBody>
          <a:bodyPr numCol="1">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ontserrat" panose="00000500000000000000" pitchFamily="2"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ontserrat" panose="00000500000000000000" pitchFamily="2"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ontserrat" panose="00000500000000000000" pitchFamily="2"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ontserrat" panose="00000500000000000000" pitchFamily="2"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ontserrat" panose="00000500000000000000" pitchFamily="2"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00A79F"/>
              </a:buClr>
              <a:buSzPct val="100000"/>
              <a:buFont typeface="Calibri" panose="020F0502020204030204" pitchFamily="34" charset="0"/>
              <a:buNone/>
              <a:tabLst/>
              <a:defRPr/>
            </a:pPr>
            <a:r>
              <a:rPr kumimoji="0" lang="pt-BR" sz="32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rPr>
              <a:t>George Biros</a:t>
            </a:r>
          </a:p>
          <a:p>
            <a:pPr marL="0" marR="0" lvl="0" indent="0" algn="ctr" defTabSz="914400" rtl="0" eaLnBrk="1" fontAlgn="auto" latinLnBrk="0" hangingPunct="1">
              <a:lnSpc>
                <a:spcPct val="100000"/>
              </a:lnSpc>
              <a:spcBef>
                <a:spcPts val="1200"/>
              </a:spcBef>
              <a:spcAft>
                <a:spcPts val="200"/>
              </a:spcAft>
              <a:buClr>
                <a:srgbClr val="00A79F"/>
              </a:buClr>
              <a:buSzPct val="100000"/>
              <a:buFont typeface="Calibri" panose="020F0502020204030204" pitchFamily="34" charset="0"/>
              <a:buNone/>
              <a:tabLst/>
              <a:defRPr/>
            </a:pPr>
            <a:r>
              <a:rPr kumimoji="0" lang="pt-BR" sz="32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rPr>
              <a:t>Ali Pinar</a:t>
            </a:r>
          </a:p>
          <a:p>
            <a:pPr marL="0" marR="0" lvl="0" indent="0" algn="ctr" defTabSz="914400" rtl="0" eaLnBrk="1" fontAlgn="auto" latinLnBrk="0" hangingPunct="1">
              <a:lnSpc>
                <a:spcPct val="100000"/>
              </a:lnSpc>
              <a:spcBef>
                <a:spcPts val="1200"/>
              </a:spcBef>
              <a:spcAft>
                <a:spcPts val="200"/>
              </a:spcAft>
              <a:buClr>
                <a:srgbClr val="00A79F"/>
              </a:buClr>
              <a:buSzPct val="100000"/>
              <a:buFont typeface="Calibri" panose="020F0502020204030204" pitchFamily="34" charset="0"/>
              <a:buNone/>
              <a:tabLst/>
              <a:defRPr/>
            </a:pPr>
            <a:r>
              <a:rPr kumimoji="0" lang="pt-BR" sz="32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rPr>
              <a:t>Sivan Toledo</a:t>
            </a:r>
          </a:p>
        </p:txBody>
      </p:sp>
      <p:sp>
        <p:nvSpPr>
          <p:cNvPr id="9" name="Rectangle 8"/>
          <p:cNvSpPr/>
          <p:nvPr/>
        </p:nvSpPr>
        <p:spPr>
          <a:xfrm>
            <a:off x="6910188" y="1452934"/>
            <a:ext cx="4660112" cy="707886"/>
          </a:xfrm>
          <a:prstGeom prst="rect">
            <a:avLst/>
          </a:prstGeom>
          <a:solidFill>
            <a:srgbClr val="98C11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Montserrat" panose="00000500000000000000"/>
                <a:ea typeface="+mn-ea"/>
                <a:cs typeface="+mn-cs"/>
              </a:rPr>
              <a:t>Class of 2023</a:t>
            </a:r>
          </a:p>
        </p:txBody>
      </p:sp>
      <p:sp>
        <p:nvSpPr>
          <p:cNvPr id="10" name="Rectangle 9"/>
          <p:cNvSpPr/>
          <p:nvPr/>
        </p:nvSpPr>
        <p:spPr>
          <a:xfrm>
            <a:off x="717944" y="1452934"/>
            <a:ext cx="4660112" cy="707886"/>
          </a:xfrm>
          <a:prstGeom prst="rect">
            <a:avLst/>
          </a:prstGeom>
          <a:solidFill>
            <a:schemeClr val="accent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white"/>
                </a:solidFill>
                <a:effectLst/>
                <a:uLnTx/>
                <a:uFillTx/>
                <a:latin typeface="Montserrat" panose="00000500000000000000"/>
                <a:ea typeface="+mn-ea"/>
                <a:cs typeface="+mn-cs"/>
              </a:rPr>
              <a:t>Class of 2022</a:t>
            </a:r>
          </a:p>
        </p:txBody>
      </p:sp>
      <p:sp>
        <p:nvSpPr>
          <p:cNvPr id="11" name="Content Placeholder 3"/>
          <p:cNvSpPr txBox="1">
            <a:spLocks/>
          </p:cNvSpPr>
          <p:nvPr/>
        </p:nvSpPr>
        <p:spPr>
          <a:xfrm>
            <a:off x="0" y="2209799"/>
            <a:ext cx="6096000" cy="4031609"/>
          </a:xfrm>
          <a:prstGeom prst="rect">
            <a:avLst/>
          </a:prstGeom>
        </p:spPr>
        <p:txBody>
          <a:bodyPr numCol="1">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ontserrat" panose="00000500000000000000" pitchFamily="2"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ontserrat" panose="00000500000000000000" pitchFamily="2"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ontserrat" panose="00000500000000000000" pitchFamily="2"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ontserrat" panose="00000500000000000000" pitchFamily="2"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ontserrat" panose="00000500000000000000" pitchFamily="2"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00A79F"/>
              </a:buClr>
              <a:buSzPct val="100000"/>
              <a:buFont typeface="Calibri" panose="020F0502020204030204" pitchFamily="34" charset="0"/>
              <a:buNone/>
              <a:tabLst/>
              <a:defRPr/>
            </a:pPr>
            <a:r>
              <a:rPr kumimoji="0" lang="en-US" sz="3200" b="0" i="0" u="none" strike="noStrike" kern="1200" cap="none" spc="0" normalizeH="0" baseline="0" noProof="0">
                <a:ln>
                  <a:noFill/>
                </a:ln>
                <a:solidFill>
                  <a:prstClr val="black">
                    <a:lumMod val="75000"/>
                    <a:lumOff val="25000"/>
                  </a:prstClr>
                </a:solidFill>
                <a:effectLst/>
                <a:uLnTx/>
                <a:uFillTx/>
                <a:latin typeface="Montserrat" panose="00000500000000000000" pitchFamily="2" charset="0"/>
                <a:ea typeface="+mn-ea"/>
                <a:cs typeface="+mn-cs"/>
              </a:rPr>
              <a:t>James Crowley</a:t>
            </a:r>
          </a:p>
        </p:txBody>
      </p:sp>
    </p:spTree>
    <p:extLst>
      <p:ext uri="{BB962C8B-B14F-4D97-AF65-F5344CB8AC3E}">
        <p14:creationId xmlns:p14="http://schemas.microsoft.com/office/powerpoint/2010/main" val="3801016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SIAG/SC Business meeting</a:t>
            </a:r>
          </a:p>
        </p:txBody>
      </p:sp>
      <p:sp>
        <p:nvSpPr>
          <p:cNvPr id="4" name="Rectangle 3"/>
          <p:cNvSpPr/>
          <p:nvPr/>
        </p:nvSpPr>
        <p:spPr>
          <a:xfrm>
            <a:off x="288758" y="206909"/>
            <a:ext cx="5573962"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SIAG/SC </a:t>
            </a:r>
            <a:r>
              <a:rPr kumimoji="0" lang="en-US" sz="2800" b="0" i="0" u="none" strike="noStrike" kern="1200" cap="none" spc="0" normalizeH="0" baseline="0" noProof="0">
                <a:ln>
                  <a:noFill/>
                </a:ln>
                <a:solidFill>
                  <a:srgbClr val="00A79F"/>
                </a:solidFill>
                <a:effectLst/>
                <a:uLnTx/>
                <a:uFillTx/>
                <a:latin typeface="Arvo" panose="02000000000000000000" pitchFamily="2" charset="0"/>
                <a:ea typeface="+mn-ea"/>
                <a:cs typeface="+mn-cs"/>
              </a:rPr>
              <a:t>Conference History</a:t>
            </a:r>
            <a:endParaRPr kumimoji="0" lang="en-US" sz="2800" b="0" i="0" u="none" strike="noStrike" kern="1200" cap="none" spc="0" normalizeH="0" baseline="0" noProof="0">
              <a:ln>
                <a:noFill/>
              </a:ln>
              <a:solidFill>
                <a:srgbClr val="00A79F"/>
              </a:solidFill>
              <a:effectLst/>
              <a:uLnTx/>
              <a:uFillTx/>
              <a:latin typeface="Calibri" panose="020F0502020204030204"/>
              <a:ea typeface="+mn-ea"/>
              <a:cs typeface="+mn-cs"/>
            </a:endParaRPr>
          </a:p>
        </p:txBody>
      </p:sp>
      <p:graphicFrame>
        <p:nvGraphicFramePr>
          <p:cNvPr id="8" name="Content Placeholder 3"/>
          <p:cNvGraphicFramePr>
            <a:graphicFrameLocks/>
          </p:cNvGraphicFramePr>
          <p:nvPr/>
        </p:nvGraphicFramePr>
        <p:xfrm>
          <a:off x="1097280" y="1095102"/>
          <a:ext cx="9448800" cy="49660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98381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a:t>
            </a:r>
            <a:r>
              <a:rPr kumimoji="0" lang="en-US" sz="1400" b="0" i="0" u="none" strike="noStrike" kern="1200" cap="all" spc="0" normalizeH="0" baseline="0" noProof="0" err="1">
                <a:ln>
                  <a:noFill/>
                </a:ln>
                <a:solidFill>
                  <a:srgbClr val="FFFFFF"/>
                </a:solidFill>
                <a:effectLst/>
                <a:uLnTx/>
                <a:uFillTx/>
                <a:latin typeface="Montserrat" panose="00000500000000000000" pitchFamily="2" charset="0"/>
                <a:ea typeface="+mn-ea"/>
                <a:cs typeface="+mn-cs"/>
              </a:rPr>
              <a:t>sc</a:t>
            </a: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 Business meeting</a:t>
            </a:r>
          </a:p>
        </p:txBody>
      </p:sp>
      <p:sp>
        <p:nvSpPr>
          <p:cNvPr id="6" name="Rectangle 5"/>
          <p:cNvSpPr/>
          <p:nvPr/>
        </p:nvSpPr>
        <p:spPr>
          <a:xfrm>
            <a:off x="438149" y="237894"/>
            <a:ext cx="11457439"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SIAG/SC </a:t>
            </a:r>
            <a:r>
              <a:rPr kumimoji="0" lang="en-US" sz="3600" b="0" i="0" u="none" strike="noStrike" kern="1200" cap="none" spc="0" normalizeH="0" baseline="0" noProof="0">
                <a:ln>
                  <a:noFill/>
                </a:ln>
                <a:solidFill>
                  <a:srgbClr val="00A79F"/>
                </a:solidFill>
                <a:effectLst/>
                <a:uLnTx/>
                <a:uFillTx/>
                <a:latin typeface="Arvo" panose="02000000000000000000" pitchFamily="2" charset="0"/>
                <a:ea typeface="+mn-ea"/>
                <a:cs typeface="+mn-cs"/>
              </a:rPr>
              <a:t>Parallel Processing Conference 2024</a:t>
            </a:r>
            <a:endParaRPr kumimoji="0" lang="en-US" sz="2800" b="0" i="0" u="none" strike="noStrike" kern="1200" cap="none" spc="0" normalizeH="0" baseline="0" noProof="0">
              <a:ln>
                <a:noFill/>
              </a:ln>
              <a:solidFill>
                <a:srgbClr val="00A79F"/>
              </a:solidFill>
              <a:effectLst/>
              <a:uLnTx/>
              <a:uFillTx/>
              <a:latin typeface="Calibri" panose="020F0502020204030204"/>
              <a:ea typeface="+mn-ea"/>
              <a:cs typeface="+mn-cs"/>
            </a:endParaRPr>
          </a:p>
        </p:txBody>
      </p:sp>
      <p:sp>
        <p:nvSpPr>
          <p:cNvPr id="3" name="Rectangle 2"/>
          <p:cNvSpPr/>
          <p:nvPr/>
        </p:nvSpPr>
        <p:spPr>
          <a:xfrm>
            <a:off x="166687" y="2468616"/>
            <a:ext cx="5772150" cy="2954655"/>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8C11D"/>
                </a:solidFill>
                <a:effectLst/>
                <a:uLnTx/>
                <a:uFillTx/>
                <a:latin typeface="Arvo" panose="02000000000000000000"/>
                <a:ea typeface="+mn-ea"/>
                <a:cs typeface="+mn-cs"/>
              </a:rPr>
              <a:t>Organizing  Committee</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333333"/>
              </a:solidFill>
              <a:effectLst/>
              <a:uLnTx/>
              <a:uFillTx/>
              <a:latin typeface="Arvo" panose="02000000000000000000"/>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b="1" i="0" dirty="0">
                <a:solidFill>
                  <a:srgbClr val="333333"/>
                </a:solidFill>
                <a:effectLst/>
                <a:latin typeface="Montserrat" panose="00000500000000000000"/>
              </a:rPr>
              <a:t>Hartwig </a:t>
            </a:r>
            <a:r>
              <a:rPr lang="en-US" sz="1600" b="1" i="0" dirty="0" err="1">
                <a:solidFill>
                  <a:srgbClr val="333333"/>
                </a:solidFill>
                <a:effectLst/>
                <a:latin typeface="Montserrat" panose="00000500000000000000"/>
              </a:rPr>
              <a:t>Anzt</a:t>
            </a:r>
            <a:r>
              <a:rPr lang="en-US" sz="1600" b="0" i="0" dirty="0">
                <a:solidFill>
                  <a:srgbClr val="333333"/>
                </a:solidFill>
                <a:effectLst/>
                <a:latin typeface="Montserrat" panose="00000500000000000000"/>
              </a:rPr>
              <a:t>, University of Tennessee, U.S.</a:t>
            </a:r>
            <a:br>
              <a:rPr lang="en-US" sz="1600" dirty="0">
                <a:latin typeface="Montserrat" panose="00000500000000000000"/>
              </a:rPr>
            </a:br>
            <a:r>
              <a:rPr lang="en-US" sz="1600" b="1" i="0" dirty="0">
                <a:solidFill>
                  <a:srgbClr val="333333"/>
                </a:solidFill>
                <a:effectLst/>
                <a:latin typeface="Montserrat" panose="00000500000000000000"/>
              </a:rPr>
              <a:t>Paolo </a:t>
            </a:r>
            <a:r>
              <a:rPr lang="en-US" sz="1600" b="1" i="0" dirty="0" err="1">
                <a:solidFill>
                  <a:srgbClr val="333333"/>
                </a:solidFill>
                <a:effectLst/>
                <a:latin typeface="Montserrat" panose="00000500000000000000"/>
              </a:rPr>
              <a:t>Bientinesi</a:t>
            </a:r>
            <a:r>
              <a:rPr lang="en-US" sz="1600" b="0" i="0" dirty="0">
                <a:solidFill>
                  <a:srgbClr val="333333"/>
                </a:solidFill>
                <a:effectLst/>
                <a:latin typeface="Montserrat" panose="00000500000000000000"/>
              </a:rPr>
              <a:t>, </a:t>
            </a:r>
            <a:r>
              <a:rPr lang="en-US" sz="1600" b="0" i="0" dirty="0" err="1">
                <a:solidFill>
                  <a:srgbClr val="333333"/>
                </a:solidFill>
                <a:effectLst/>
                <a:latin typeface="Montserrat" panose="00000500000000000000"/>
              </a:rPr>
              <a:t>Umeå</a:t>
            </a:r>
            <a:r>
              <a:rPr lang="en-US" sz="1600" b="0" i="0" dirty="0">
                <a:solidFill>
                  <a:srgbClr val="333333"/>
                </a:solidFill>
                <a:effectLst/>
                <a:latin typeface="Montserrat" panose="00000500000000000000"/>
              </a:rPr>
              <a:t> University, Sweden</a:t>
            </a:r>
            <a:br>
              <a:rPr lang="en-US" sz="1600" dirty="0">
                <a:latin typeface="Montserrat" panose="00000500000000000000"/>
              </a:rPr>
            </a:br>
            <a:r>
              <a:rPr lang="en-US" sz="1600" b="1" i="0" dirty="0">
                <a:solidFill>
                  <a:srgbClr val="333333"/>
                </a:solidFill>
                <a:effectLst/>
                <a:latin typeface="Montserrat" panose="00000500000000000000"/>
              </a:rPr>
              <a:t>Aparna </a:t>
            </a:r>
            <a:r>
              <a:rPr lang="en-US" sz="1600" b="1" i="0" dirty="0" err="1">
                <a:solidFill>
                  <a:srgbClr val="333333"/>
                </a:solidFill>
                <a:effectLst/>
                <a:latin typeface="Montserrat" panose="00000500000000000000"/>
              </a:rPr>
              <a:t>Chandramowlishwaran</a:t>
            </a:r>
            <a:r>
              <a:rPr lang="en-US" sz="1600" b="0" i="0" dirty="0">
                <a:solidFill>
                  <a:srgbClr val="333333"/>
                </a:solidFill>
                <a:effectLst/>
                <a:latin typeface="Montserrat" panose="00000500000000000000"/>
              </a:rPr>
              <a:t>, University of California, Irvine, U.S.</a:t>
            </a:r>
            <a:br>
              <a:rPr lang="en-US" sz="1600" dirty="0">
                <a:latin typeface="Montserrat" panose="00000500000000000000"/>
              </a:rPr>
            </a:br>
            <a:r>
              <a:rPr lang="en-US" sz="1600" b="1" i="0" dirty="0">
                <a:solidFill>
                  <a:srgbClr val="333333"/>
                </a:solidFill>
                <a:effectLst/>
                <a:latin typeface="Montserrat" panose="00000500000000000000"/>
              </a:rPr>
              <a:t>Laura Grigori</a:t>
            </a:r>
            <a:r>
              <a:rPr lang="en-US" sz="1600" b="0" i="0" dirty="0">
                <a:solidFill>
                  <a:srgbClr val="333333"/>
                </a:solidFill>
                <a:effectLst/>
                <a:latin typeface="Montserrat" panose="00000500000000000000"/>
              </a:rPr>
              <a:t>, EPFL, Switzerland</a:t>
            </a:r>
            <a:br>
              <a:rPr lang="en-US" sz="1600" dirty="0">
                <a:latin typeface="Montserrat" panose="00000500000000000000"/>
              </a:rPr>
            </a:br>
            <a:r>
              <a:rPr lang="en-US" sz="1600" b="1" i="0" dirty="0">
                <a:solidFill>
                  <a:srgbClr val="333333"/>
                </a:solidFill>
                <a:effectLst/>
                <a:latin typeface="Montserrat" panose="00000500000000000000"/>
              </a:rPr>
              <a:t>Jeff Hammond</a:t>
            </a:r>
            <a:r>
              <a:rPr lang="en-US" sz="1600" b="0" i="0" dirty="0">
                <a:solidFill>
                  <a:srgbClr val="333333"/>
                </a:solidFill>
                <a:effectLst/>
                <a:latin typeface="Montserrat" panose="00000500000000000000"/>
              </a:rPr>
              <a:t>, NVIDIA, Finland</a:t>
            </a:r>
            <a:br>
              <a:rPr lang="en-US" sz="1600" dirty="0">
                <a:latin typeface="Montserrat" panose="00000500000000000000"/>
              </a:rPr>
            </a:br>
            <a:r>
              <a:rPr lang="en-US" sz="1600" b="1" i="0" dirty="0" err="1">
                <a:solidFill>
                  <a:srgbClr val="333333"/>
                </a:solidFill>
                <a:effectLst/>
                <a:latin typeface="Montserrat" panose="00000500000000000000"/>
              </a:rPr>
              <a:t>Jaejin</a:t>
            </a:r>
            <a:r>
              <a:rPr lang="en-US" sz="1600" b="1" i="0" dirty="0">
                <a:solidFill>
                  <a:srgbClr val="333333"/>
                </a:solidFill>
                <a:effectLst/>
                <a:latin typeface="Montserrat" panose="00000500000000000000"/>
              </a:rPr>
              <a:t> Lee</a:t>
            </a:r>
            <a:r>
              <a:rPr lang="en-US" sz="1600" b="0" i="0" dirty="0">
                <a:solidFill>
                  <a:srgbClr val="333333"/>
                </a:solidFill>
                <a:effectLst/>
                <a:latin typeface="Montserrat" panose="00000500000000000000"/>
              </a:rPr>
              <a:t>, Seoul National University, Republic of Korea</a:t>
            </a:r>
            <a:br>
              <a:rPr lang="en-US" sz="1600" dirty="0">
                <a:latin typeface="Montserrat" panose="00000500000000000000"/>
              </a:rPr>
            </a:br>
            <a:r>
              <a:rPr lang="en-US" sz="1600" b="1" i="0" dirty="0">
                <a:solidFill>
                  <a:srgbClr val="333333"/>
                </a:solidFill>
                <a:effectLst/>
                <a:latin typeface="Montserrat" panose="00000500000000000000"/>
              </a:rPr>
              <a:t>Bethany </a:t>
            </a:r>
            <a:r>
              <a:rPr lang="en-US" sz="1600" b="1" i="0" dirty="0" err="1">
                <a:solidFill>
                  <a:srgbClr val="333333"/>
                </a:solidFill>
                <a:effectLst/>
                <a:latin typeface="Montserrat" panose="00000500000000000000"/>
              </a:rPr>
              <a:t>Lusch</a:t>
            </a:r>
            <a:r>
              <a:rPr lang="en-US" sz="1600" b="0" i="0" dirty="0">
                <a:solidFill>
                  <a:srgbClr val="333333"/>
                </a:solidFill>
                <a:effectLst/>
                <a:latin typeface="Montserrat" panose="00000500000000000000"/>
              </a:rPr>
              <a:t>, Argonne National Laboratory, U.S.</a:t>
            </a:r>
            <a:br>
              <a:rPr lang="en-US" sz="1600" dirty="0">
                <a:latin typeface="Montserrat" panose="00000500000000000000"/>
              </a:rPr>
            </a:br>
            <a:r>
              <a:rPr lang="en-US" sz="1600" b="1" i="0" dirty="0">
                <a:solidFill>
                  <a:srgbClr val="333333"/>
                </a:solidFill>
                <a:effectLst/>
                <a:latin typeface="Montserrat" panose="00000500000000000000"/>
              </a:rPr>
              <a:t>Karla Morris</a:t>
            </a:r>
            <a:r>
              <a:rPr lang="en-US" sz="1600" b="0" i="0" dirty="0">
                <a:solidFill>
                  <a:srgbClr val="333333"/>
                </a:solidFill>
                <a:effectLst/>
                <a:latin typeface="Montserrat" panose="00000500000000000000"/>
              </a:rPr>
              <a:t>, Sandia National Laboratories, U.S.</a:t>
            </a:r>
            <a:br>
              <a:rPr lang="en-US" sz="1600" dirty="0">
                <a:latin typeface="Montserrat" panose="00000500000000000000"/>
              </a:rPr>
            </a:br>
            <a:r>
              <a:rPr lang="en-US" sz="1600" b="1" i="0" dirty="0">
                <a:solidFill>
                  <a:srgbClr val="333333"/>
                </a:solidFill>
                <a:effectLst/>
                <a:latin typeface="Montserrat" panose="00000500000000000000"/>
              </a:rPr>
              <a:t>Johann Rudi</a:t>
            </a:r>
            <a:r>
              <a:rPr lang="en-US" sz="1600" b="0" i="0" dirty="0">
                <a:solidFill>
                  <a:srgbClr val="333333"/>
                </a:solidFill>
                <a:effectLst/>
                <a:latin typeface="Montserrat" panose="00000500000000000000"/>
              </a:rPr>
              <a:t>, Virginia Tech, U.S.</a:t>
            </a:r>
            <a:br>
              <a:rPr lang="en-US" sz="1600" dirty="0">
                <a:latin typeface="Montserrat" panose="00000500000000000000"/>
              </a:rPr>
            </a:br>
            <a:r>
              <a:rPr lang="en-US" sz="1600" b="1" i="0" dirty="0">
                <a:solidFill>
                  <a:srgbClr val="333333"/>
                </a:solidFill>
                <a:effectLst/>
                <a:latin typeface="Montserrat" panose="00000500000000000000"/>
              </a:rPr>
              <a:t>Tetsuya Sakurai</a:t>
            </a:r>
            <a:r>
              <a:rPr lang="en-US" sz="1600" b="0" i="0" dirty="0">
                <a:solidFill>
                  <a:srgbClr val="333333"/>
                </a:solidFill>
                <a:effectLst/>
                <a:latin typeface="Montserrat" panose="00000500000000000000"/>
              </a:rPr>
              <a:t>, University of Tsukuba, Japan</a:t>
            </a:r>
            <a:endParaRPr kumimoji="0" lang="en-US" sz="1600" b="0" i="0" u="none" strike="noStrike" kern="1200" cap="none" spc="0" normalizeH="0" baseline="0" noProof="0" dirty="0">
              <a:ln>
                <a:noFill/>
              </a:ln>
              <a:solidFill>
                <a:srgbClr val="404040"/>
              </a:solidFill>
              <a:effectLst/>
              <a:uLnTx/>
              <a:uFillTx/>
              <a:latin typeface="Montserrat" panose="00000500000000000000"/>
            </a:endParaRPr>
          </a:p>
        </p:txBody>
      </p:sp>
      <p:sp>
        <p:nvSpPr>
          <p:cNvPr id="16" name="Rectangle 15"/>
          <p:cNvSpPr/>
          <p:nvPr/>
        </p:nvSpPr>
        <p:spPr>
          <a:xfrm>
            <a:off x="0" y="1250726"/>
            <a:ext cx="12192000" cy="1046440"/>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6CB4"/>
                </a:solidFill>
                <a:effectLst/>
                <a:uLnTx/>
                <a:uFillTx/>
                <a:latin typeface="Arvo" panose="02000000000000000000"/>
                <a:ea typeface="+mn-ea"/>
                <a:cs typeface="+mn-cs"/>
              </a:rPr>
              <a:t>Organizing Committee Co-Chairs</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006CB4"/>
              </a:solidFill>
              <a:effectLst/>
              <a:uLnTx/>
              <a:uFillTx/>
              <a:latin typeface="Montserrat" panose="00000500000000000000"/>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lang="en-US" b="1" i="0">
                <a:solidFill>
                  <a:srgbClr val="333333"/>
                </a:solidFill>
                <a:effectLst/>
                <a:latin typeface="Montserrat" panose="00000500000000000000"/>
              </a:rPr>
              <a:t>Michael Bader</a:t>
            </a:r>
            <a:r>
              <a:rPr lang="en-US" b="0" i="0">
                <a:solidFill>
                  <a:srgbClr val="333333"/>
                </a:solidFill>
                <a:effectLst/>
                <a:latin typeface="Montserrat" panose="00000500000000000000"/>
              </a:rPr>
              <a:t>, </a:t>
            </a:r>
            <a:r>
              <a:rPr lang="en-US" b="0" i="0" err="1">
                <a:solidFill>
                  <a:srgbClr val="333333"/>
                </a:solidFill>
                <a:effectLst/>
                <a:latin typeface="Montserrat" panose="00000500000000000000"/>
              </a:rPr>
              <a:t>Technische</a:t>
            </a:r>
            <a:r>
              <a:rPr lang="en-US" b="0" i="0">
                <a:solidFill>
                  <a:srgbClr val="333333"/>
                </a:solidFill>
                <a:effectLst/>
                <a:latin typeface="Montserrat" panose="00000500000000000000"/>
              </a:rPr>
              <a:t> Universität München, Germany</a:t>
            </a:r>
            <a:br>
              <a:rPr lang="en-US">
                <a:latin typeface="Montserrat" panose="00000500000000000000"/>
              </a:rPr>
            </a:br>
            <a:r>
              <a:rPr lang="en-US" b="1" i="0" err="1">
                <a:solidFill>
                  <a:srgbClr val="333333"/>
                </a:solidFill>
                <a:effectLst/>
                <a:latin typeface="Montserrat" panose="00000500000000000000"/>
              </a:rPr>
              <a:t>Anshu</a:t>
            </a:r>
            <a:r>
              <a:rPr lang="en-US" b="1" i="0">
                <a:solidFill>
                  <a:srgbClr val="333333"/>
                </a:solidFill>
                <a:effectLst/>
                <a:latin typeface="Montserrat" panose="00000500000000000000"/>
              </a:rPr>
              <a:t> Dubey</a:t>
            </a:r>
            <a:r>
              <a:rPr lang="en-US" b="0" i="0">
                <a:solidFill>
                  <a:srgbClr val="333333"/>
                </a:solidFill>
                <a:effectLst/>
                <a:latin typeface="Montserrat" panose="00000500000000000000"/>
              </a:rPr>
              <a:t>, Argonne National Laboratory, U.S.</a:t>
            </a:r>
            <a:endParaRPr kumimoji="0" lang="en-US" b="0" i="0" u="none" strike="noStrike" kern="1200" cap="none" spc="0" normalizeH="0" baseline="0" noProof="0">
              <a:ln>
                <a:noFill/>
              </a:ln>
              <a:solidFill>
                <a:srgbClr val="404040"/>
              </a:solidFill>
              <a:effectLst/>
              <a:uLnTx/>
              <a:uFillTx/>
              <a:latin typeface="Montserrat" panose="00000500000000000000"/>
            </a:endParaRPr>
          </a:p>
        </p:txBody>
      </p:sp>
      <p:sp>
        <p:nvSpPr>
          <p:cNvPr id="2" name="Rectangle 1"/>
          <p:cNvSpPr/>
          <p:nvPr/>
        </p:nvSpPr>
        <p:spPr>
          <a:xfrm>
            <a:off x="5938837" y="2489307"/>
            <a:ext cx="6524625" cy="2215991"/>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06C2A"/>
                </a:solidFill>
                <a:effectLst/>
                <a:uLnTx/>
                <a:uFillTx/>
                <a:latin typeface="Arvo" panose="02000000000000000000"/>
                <a:ea typeface="+mn-ea"/>
                <a:cs typeface="+mn-cs"/>
              </a:rPr>
              <a:t>Steering Committee</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333333"/>
              </a:solidFill>
              <a:effectLst/>
              <a:uLnTx/>
              <a:uFillTx/>
              <a:latin typeface="Arvo" panose="02000000000000000000"/>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b="1" i="0" dirty="0">
                <a:solidFill>
                  <a:srgbClr val="333333"/>
                </a:solidFill>
                <a:effectLst/>
                <a:latin typeface="Montserrat" panose="00000500000000000000"/>
              </a:rPr>
              <a:t>George Biros</a:t>
            </a:r>
            <a:r>
              <a:rPr lang="en-US" sz="1600" b="0" i="0" dirty="0">
                <a:solidFill>
                  <a:srgbClr val="333333"/>
                </a:solidFill>
                <a:effectLst/>
                <a:latin typeface="Montserrat" panose="00000500000000000000"/>
              </a:rPr>
              <a:t>, University of Texas at Austin, U.S.</a:t>
            </a:r>
            <a:br>
              <a:rPr lang="en-US" sz="1600" dirty="0">
                <a:latin typeface="Montserrat" panose="00000500000000000000"/>
              </a:rPr>
            </a:br>
            <a:r>
              <a:rPr lang="en-US" sz="1600" b="1" i="0" dirty="0">
                <a:solidFill>
                  <a:srgbClr val="333333"/>
                </a:solidFill>
                <a:effectLst/>
                <a:latin typeface="Montserrat" panose="00000500000000000000"/>
              </a:rPr>
              <a:t>Lois </a:t>
            </a:r>
            <a:r>
              <a:rPr lang="en-US" sz="1600" b="1" i="0" dirty="0" err="1">
                <a:solidFill>
                  <a:srgbClr val="333333"/>
                </a:solidFill>
                <a:effectLst/>
                <a:latin typeface="Montserrat" panose="00000500000000000000"/>
              </a:rPr>
              <a:t>Curfman</a:t>
            </a:r>
            <a:r>
              <a:rPr lang="en-US" sz="1600" b="1" i="0" dirty="0">
                <a:solidFill>
                  <a:srgbClr val="333333"/>
                </a:solidFill>
                <a:effectLst/>
                <a:latin typeface="Montserrat" panose="00000500000000000000"/>
              </a:rPr>
              <a:t> McInnes</a:t>
            </a:r>
            <a:r>
              <a:rPr lang="en-US" sz="1600" b="0" i="0" dirty="0">
                <a:solidFill>
                  <a:srgbClr val="333333"/>
                </a:solidFill>
                <a:effectLst/>
                <a:latin typeface="Montserrat" panose="00000500000000000000"/>
              </a:rPr>
              <a:t>, Argonne National Laboratory, U.S.</a:t>
            </a:r>
            <a:br>
              <a:rPr lang="en-US" sz="1600" dirty="0">
                <a:latin typeface="Montserrat" panose="00000500000000000000"/>
              </a:rPr>
            </a:br>
            <a:r>
              <a:rPr lang="en-US" sz="1600" b="1" i="0" dirty="0">
                <a:solidFill>
                  <a:srgbClr val="333333"/>
                </a:solidFill>
                <a:effectLst/>
                <a:latin typeface="Montserrat" panose="00000500000000000000"/>
              </a:rPr>
              <a:t>Sherry Li</a:t>
            </a:r>
            <a:r>
              <a:rPr lang="en-US" sz="1600" b="0" i="0" dirty="0">
                <a:solidFill>
                  <a:srgbClr val="333333"/>
                </a:solidFill>
                <a:effectLst/>
                <a:latin typeface="Montserrat" panose="00000500000000000000"/>
              </a:rPr>
              <a:t>, Lawrence Berkeley National Laboratory, U.S.</a:t>
            </a:r>
            <a:br>
              <a:rPr lang="en-US" sz="1600" dirty="0">
                <a:latin typeface="Montserrat" panose="00000500000000000000"/>
              </a:rPr>
            </a:br>
            <a:r>
              <a:rPr lang="en-US" sz="1600" b="1" i="0" dirty="0">
                <a:solidFill>
                  <a:srgbClr val="333333"/>
                </a:solidFill>
                <a:effectLst/>
                <a:latin typeface="Montserrat" panose="00000500000000000000"/>
              </a:rPr>
              <a:t>Hatem </a:t>
            </a:r>
            <a:r>
              <a:rPr lang="en-US" sz="1600" b="1" i="0" dirty="0" err="1">
                <a:solidFill>
                  <a:srgbClr val="333333"/>
                </a:solidFill>
                <a:effectLst/>
                <a:latin typeface="Montserrat" panose="00000500000000000000"/>
              </a:rPr>
              <a:t>Ltaief</a:t>
            </a:r>
            <a:r>
              <a:rPr lang="en-US" sz="1600" b="0" i="0" dirty="0">
                <a:solidFill>
                  <a:srgbClr val="333333"/>
                </a:solidFill>
                <a:effectLst/>
                <a:latin typeface="Montserrat" panose="00000500000000000000"/>
              </a:rPr>
              <a:t>, KAUST, Saudi Arabia</a:t>
            </a:r>
            <a:br>
              <a:rPr lang="en-US" sz="1600" dirty="0">
                <a:latin typeface="Montserrat" panose="00000500000000000000"/>
              </a:rPr>
            </a:br>
            <a:r>
              <a:rPr lang="en-US" sz="1600" b="1" i="0" dirty="0">
                <a:solidFill>
                  <a:srgbClr val="333333"/>
                </a:solidFill>
                <a:effectLst/>
                <a:latin typeface="Montserrat" panose="00000500000000000000"/>
              </a:rPr>
              <a:t>Keita </a:t>
            </a:r>
            <a:r>
              <a:rPr lang="en-US" sz="1600" b="1" i="0" dirty="0" err="1">
                <a:solidFill>
                  <a:srgbClr val="333333"/>
                </a:solidFill>
                <a:effectLst/>
                <a:latin typeface="Montserrat" panose="00000500000000000000"/>
              </a:rPr>
              <a:t>Teranishi</a:t>
            </a:r>
            <a:r>
              <a:rPr lang="en-US" sz="1600" b="0" i="0" dirty="0">
                <a:solidFill>
                  <a:srgbClr val="333333"/>
                </a:solidFill>
                <a:effectLst/>
                <a:latin typeface="Montserrat" panose="00000500000000000000"/>
              </a:rPr>
              <a:t>, Oak Ridge National Laboratory, U.S.</a:t>
            </a:r>
            <a:br>
              <a:rPr lang="en-US" sz="1600" dirty="0">
                <a:latin typeface="Montserrat" panose="00000500000000000000"/>
              </a:rPr>
            </a:br>
            <a:r>
              <a:rPr lang="en-US" sz="1600" b="1" i="0" dirty="0">
                <a:solidFill>
                  <a:srgbClr val="333333"/>
                </a:solidFill>
                <a:effectLst/>
                <a:latin typeface="Montserrat" panose="00000500000000000000"/>
              </a:rPr>
              <a:t>Ulrike Meier Yang</a:t>
            </a:r>
            <a:r>
              <a:rPr lang="en-US" sz="1600" b="0" i="0" dirty="0">
                <a:solidFill>
                  <a:srgbClr val="333333"/>
                </a:solidFill>
                <a:effectLst/>
                <a:latin typeface="Montserrat" panose="00000500000000000000"/>
              </a:rPr>
              <a:t>, Lawrence Livermore National Laboratory, U.S.</a:t>
            </a:r>
            <a:br>
              <a:rPr lang="en-US" sz="1600" dirty="0">
                <a:latin typeface="Montserrat" panose="00000500000000000000"/>
              </a:rPr>
            </a:br>
            <a:r>
              <a:rPr lang="en-US" sz="1600" b="1" i="0" dirty="0">
                <a:solidFill>
                  <a:srgbClr val="333333"/>
                </a:solidFill>
                <a:effectLst/>
                <a:latin typeface="Montserrat" panose="00000500000000000000"/>
              </a:rPr>
              <a:t>Rio Yokota</a:t>
            </a:r>
            <a:r>
              <a:rPr lang="en-US" sz="1600" b="0" i="0" dirty="0">
                <a:solidFill>
                  <a:srgbClr val="333333"/>
                </a:solidFill>
                <a:effectLst/>
                <a:latin typeface="Montserrat" panose="00000500000000000000"/>
              </a:rPr>
              <a:t>, Tokyo Institute of Technology, Japan</a:t>
            </a:r>
            <a:endParaRPr kumimoji="0" lang="en-US" sz="1600" b="0" i="0" u="none" strike="noStrike" kern="1200" cap="none" spc="0" normalizeH="0" baseline="0" noProof="0" dirty="0">
              <a:ln>
                <a:noFill/>
              </a:ln>
              <a:solidFill>
                <a:srgbClr val="404040"/>
              </a:solidFill>
              <a:effectLst/>
              <a:uLnTx/>
              <a:uFillTx/>
              <a:latin typeface="Montserrat" panose="00000500000000000000"/>
            </a:endParaRPr>
          </a:p>
        </p:txBody>
      </p:sp>
    </p:spTree>
    <p:extLst>
      <p:ext uri="{BB962C8B-B14F-4D97-AF65-F5344CB8AC3E}">
        <p14:creationId xmlns:p14="http://schemas.microsoft.com/office/powerpoint/2010/main" val="2760450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a:t>
            </a:r>
            <a:r>
              <a:rPr kumimoji="0" lang="en-US" sz="1400" b="0" i="0" u="none" strike="noStrike" kern="1200" cap="all" spc="0" normalizeH="0" baseline="0" noProof="0" err="1">
                <a:ln>
                  <a:noFill/>
                </a:ln>
                <a:solidFill>
                  <a:srgbClr val="FFFFFF"/>
                </a:solidFill>
                <a:effectLst/>
                <a:uLnTx/>
                <a:uFillTx/>
                <a:latin typeface="Montserrat" panose="00000500000000000000" pitchFamily="2" charset="0"/>
                <a:ea typeface="+mn-ea"/>
                <a:cs typeface="+mn-cs"/>
              </a:rPr>
              <a:t>sc</a:t>
            </a: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 Business meeting</a:t>
            </a:r>
          </a:p>
        </p:txBody>
      </p:sp>
      <p:sp>
        <p:nvSpPr>
          <p:cNvPr id="6" name="Rectangle 5"/>
          <p:cNvSpPr/>
          <p:nvPr/>
        </p:nvSpPr>
        <p:spPr>
          <a:xfrm>
            <a:off x="438149" y="237894"/>
            <a:ext cx="11457439"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SIAG/SC </a:t>
            </a:r>
            <a:r>
              <a:rPr kumimoji="0" lang="en-US" sz="3600" b="0" i="0" u="none" strike="noStrike" kern="1200" cap="none" spc="0" normalizeH="0" baseline="0" noProof="0">
                <a:ln>
                  <a:noFill/>
                </a:ln>
                <a:solidFill>
                  <a:srgbClr val="00A79F"/>
                </a:solidFill>
                <a:effectLst/>
                <a:uLnTx/>
                <a:uFillTx/>
                <a:latin typeface="Arvo" panose="02000000000000000000" pitchFamily="2" charset="0"/>
                <a:ea typeface="+mn-ea"/>
                <a:cs typeface="+mn-cs"/>
              </a:rPr>
              <a:t>Parallel Processing Conference 2024</a:t>
            </a:r>
            <a:endParaRPr kumimoji="0" lang="en-US" sz="2800" b="0" i="0" u="none" strike="noStrike" kern="1200" cap="none" spc="0" normalizeH="0" baseline="0" noProof="0">
              <a:ln>
                <a:noFill/>
              </a:ln>
              <a:solidFill>
                <a:srgbClr val="00A79F"/>
              </a:solidFill>
              <a:effectLst/>
              <a:uLnTx/>
              <a:uFillTx/>
              <a:latin typeface="Calibri" panose="020F0502020204030204"/>
              <a:ea typeface="+mn-ea"/>
              <a:cs typeface="+mn-cs"/>
            </a:endParaRPr>
          </a:p>
        </p:txBody>
      </p:sp>
      <p:sp>
        <p:nvSpPr>
          <p:cNvPr id="3" name="Rectangle 2"/>
          <p:cNvSpPr/>
          <p:nvPr/>
        </p:nvSpPr>
        <p:spPr>
          <a:xfrm>
            <a:off x="0" y="1655942"/>
            <a:ext cx="6096000" cy="3585597"/>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333333"/>
              </a:solidFill>
              <a:effectLst/>
              <a:uLnTx/>
              <a:uFillTx/>
              <a:latin typeface="Arvo" panose="02000000000000000000"/>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lang="en-US" sz="1400" b="1" i="0" dirty="0">
                <a:solidFill>
                  <a:srgbClr val="2C2E35"/>
                </a:solidFill>
                <a:effectLst/>
                <a:latin typeface="Montserrat" panose="00000500000000000000"/>
              </a:rPr>
              <a:t>Prasanna </a:t>
            </a:r>
            <a:r>
              <a:rPr lang="en-US" sz="1400" b="1" i="0" dirty="0" err="1">
                <a:solidFill>
                  <a:srgbClr val="2C2E35"/>
                </a:solidFill>
                <a:effectLst/>
                <a:latin typeface="Montserrat" panose="00000500000000000000"/>
              </a:rPr>
              <a:t>Balaprakash</a:t>
            </a:r>
            <a:r>
              <a:rPr lang="en-US" sz="1400" dirty="0">
                <a:solidFill>
                  <a:srgbClr val="2C2E35"/>
                </a:solidFill>
                <a:latin typeface="Montserrat" panose="00000500000000000000"/>
              </a:rPr>
              <a:t>,</a:t>
            </a:r>
            <a:r>
              <a:rPr lang="en-US" sz="1400" b="0" i="0" dirty="0">
                <a:solidFill>
                  <a:srgbClr val="2C2E35"/>
                </a:solidFill>
                <a:effectLst/>
                <a:latin typeface="Montserrat" panose="00000500000000000000"/>
              </a:rPr>
              <a:t> Oak Ridge National Laboratory</a:t>
            </a:r>
            <a:br>
              <a:rPr lang="en-US" sz="1400" dirty="0">
                <a:latin typeface="Montserrat" panose="00000500000000000000"/>
              </a:rPr>
            </a:br>
            <a:r>
              <a:rPr lang="en-US" sz="1400" b="1" i="0" dirty="0">
                <a:solidFill>
                  <a:srgbClr val="2C2E35"/>
                </a:solidFill>
                <a:effectLst/>
                <a:latin typeface="Montserrat" panose="00000500000000000000"/>
              </a:rPr>
              <a:t>Grey Ballard</a:t>
            </a:r>
            <a:r>
              <a:rPr lang="en-US" sz="1400" b="0" i="0" dirty="0">
                <a:solidFill>
                  <a:srgbClr val="2C2E35"/>
                </a:solidFill>
                <a:effectLst/>
                <a:latin typeface="Montserrat" panose="00000500000000000000"/>
              </a:rPr>
              <a:t>, Wake Forest University</a:t>
            </a:r>
            <a:br>
              <a:rPr lang="en-US" sz="1400" dirty="0">
                <a:latin typeface="Montserrat" panose="00000500000000000000"/>
              </a:rPr>
            </a:br>
            <a:r>
              <a:rPr lang="en-US" sz="1400" b="1" i="0" dirty="0">
                <a:solidFill>
                  <a:srgbClr val="2C2E35"/>
                </a:solidFill>
                <a:effectLst/>
                <a:latin typeface="Montserrat" panose="00000500000000000000"/>
              </a:rPr>
              <a:t>Costas </a:t>
            </a:r>
            <a:r>
              <a:rPr lang="en-US" sz="1400" b="1" i="0" dirty="0" err="1">
                <a:solidFill>
                  <a:srgbClr val="2C2E35"/>
                </a:solidFill>
                <a:effectLst/>
                <a:latin typeface="Montserrat" panose="00000500000000000000"/>
              </a:rPr>
              <a:t>Bekas</a:t>
            </a:r>
            <a:r>
              <a:rPr lang="en-US" sz="1400" dirty="0">
                <a:solidFill>
                  <a:srgbClr val="2C2E35"/>
                </a:solidFill>
                <a:latin typeface="Montserrat" panose="00000500000000000000"/>
              </a:rPr>
              <a:t>, </a:t>
            </a:r>
            <a:r>
              <a:rPr lang="en-US" sz="1400" b="0" i="0" dirty="0">
                <a:solidFill>
                  <a:srgbClr val="2C2E35"/>
                </a:solidFill>
                <a:effectLst/>
                <a:latin typeface="Montserrat" panose="00000500000000000000"/>
              </a:rPr>
              <a:t>Citadel Securities</a:t>
            </a:r>
            <a:br>
              <a:rPr lang="en-US" sz="1400" dirty="0">
                <a:latin typeface="Montserrat" panose="00000500000000000000"/>
              </a:rPr>
            </a:br>
            <a:r>
              <a:rPr lang="en-US" sz="1400" b="1" i="0" dirty="0">
                <a:solidFill>
                  <a:srgbClr val="2C2E35"/>
                </a:solidFill>
                <a:effectLst/>
                <a:latin typeface="Montserrat" panose="00000500000000000000"/>
              </a:rPr>
              <a:t>Luc Berger-</a:t>
            </a:r>
            <a:r>
              <a:rPr lang="en-US" sz="1400" b="1" i="0" dirty="0" err="1">
                <a:solidFill>
                  <a:srgbClr val="2C2E35"/>
                </a:solidFill>
                <a:effectLst/>
                <a:latin typeface="Montserrat" panose="00000500000000000000"/>
              </a:rPr>
              <a:t>Vergiat</a:t>
            </a:r>
            <a:r>
              <a:rPr lang="en-US" sz="1400" dirty="0">
                <a:solidFill>
                  <a:srgbClr val="2C2E35"/>
                </a:solidFill>
                <a:latin typeface="Montserrat" panose="00000500000000000000"/>
              </a:rPr>
              <a:t>, </a:t>
            </a:r>
            <a:r>
              <a:rPr lang="en-US" sz="1400" b="0" i="0" dirty="0">
                <a:solidFill>
                  <a:srgbClr val="2C2E35"/>
                </a:solidFill>
                <a:effectLst/>
                <a:latin typeface="Montserrat" panose="00000500000000000000"/>
              </a:rPr>
              <a:t>Sandia National Laboratories</a:t>
            </a:r>
            <a:br>
              <a:rPr lang="en-US" sz="1400" dirty="0">
                <a:latin typeface="Montserrat" panose="00000500000000000000"/>
              </a:rPr>
            </a:br>
            <a:r>
              <a:rPr lang="en-US" sz="1400" b="1" i="0" dirty="0" err="1">
                <a:solidFill>
                  <a:srgbClr val="2C2E35"/>
                </a:solidFill>
                <a:effectLst/>
                <a:latin typeface="Montserrat" panose="00000500000000000000"/>
              </a:rPr>
              <a:t>Aurelien</a:t>
            </a:r>
            <a:r>
              <a:rPr lang="en-US" sz="1400" b="1" i="0" dirty="0">
                <a:solidFill>
                  <a:srgbClr val="2C2E35"/>
                </a:solidFill>
                <a:effectLst/>
                <a:latin typeface="Montserrat" panose="00000500000000000000"/>
              </a:rPr>
              <a:t> </a:t>
            </a:r>
            <a:r>
              <a:rPr lang="en-US" sz="1400" b="1" i="0" dirty="0" err="1">
                <a:solidFill>
                  <a:srgbClr val="2C2E35"/>
                </a:solidFill>
                <a:effectLst/>
                <a:latin typeface="Montserrat" panose="00000500000000000000"/>
              </a:rPr>
              <a:t>Bouteiller</a:t>
            </a:r>
            <a:r>
              <a:rPr lang="en-US" sz="1400" dirty="0">
                <a:solidFill>
                  <a:srgbClr val="2C2E35"/>
                </a:solidFill>
                <a:latin typeface="Montserrat" panose="00000500000000000000"/>
              </a:rPr>
              <a:t>, </a:t>
            </a:r>
            <a:r>
              <a:rPr lang="en-US" sz="1400" b="0" i="0" dirty="0">
                <a:solidFill>
                  <a:srgbClr val="2C2E35"/>
                </a:solidFill>
                <a:effectLst/>
                <a:latin typeface="Montserrat" panose="00000500000000000000"/>
              </a:rPr>
              <a:t>University of Tennessee Knoxville</a:t>
            </a:r>
            <a:br>
              <a:rPr lang="en-US" sz="1400" dirty="0">
                <a:latin typeface="Montserrat" panose="00000500000000000000"/>
              </a:rPr>
            </a:br>
            <a:r>
              <a:rPr lang="en-US" sz="1400" b="1" i="0" dirty="0" err="1">
                <a:solidFill>
                  <a:srgbClr val="2C2E35"/>
                </a:solidFill>
                <a:effectLst/>
                <a:latin typeface="Montserrat" panose="00000500000000000000"/>
              </a:rPr>
              <a:t>Jee</a:t>
            </a:r>
            <a:r>
              <a:rPr lang="en-US" sz="1400" b="1" i="0" dirty="0">
                <a:solidFill>
                  <a:srgbClr val="2C2E35"/>
                </a:solidFill>
                <a:effectLst/>
                <a:latin typeface="Montserrat" panose="00000500000000000000"/>
              </a:rPr>
              <a:t> Choi</a:t>
            </a:r>
            <a:r>
              <a:rPr lang="en-US" sz="1400" b="0" i="0" dirty="0">
                <a:solidFill>
                  <a:srgbClr val="2C2E35"/>
                </a:solidFill>
                <a:effectLst/>
                <a:latin typeface="Montserrat" panose="00000500000000000000"/>
              </a:rPr>
              <a:t>, University of Oregon</a:t>
            </a:r>
            <a:br>
              <a:rPr lang="en-US" sz="1400" dirty="0">
                <a:latin typeface="Montserrat" panose="00000500000000000000"/>
              </a:rPr>
            </a:br>
            <a:r>
              <a:rPr lang="en-US" sz="1400" b="1" i="0" dirty="0">
                <a:solidFill>
                  <a:srgbClr val="2C2E35"/>
                </a:solidFill>
                <a:effectLst/>
                <a:latin typeface="Montserrat" panose="00000500000000000000"/>
              </a:rPr>
              <a:t>Aditya </a:t>
            </a:r>
            <a:r>
              <a:rPr lang="en-US" sz="1400" b="1" i="0" dirty="0" err="1">
                <a:solidFill>
                  <a:srgbClr val="2C2E35"/>
                </a:solidFill>
                <a:effectLst/>
                <a:latin typeface="Montserrat" panose="00000500000000000000"/>
              </a:rPr>
              <a:t>Devarakonda</a:t>
            </a:r>
            <a:r>
              <a:rPr lang="en-US" sz="1400" dirty="0">
                <a:solidFill>
                  <a:srgbClr val="2C2E35"/>
                </a:solidFill>
                <a:latin typeface="Montserrat" panose="00000500000000000000"/>
              </a:rPr>
              <a:t>, </a:t>
            </a:r>
            <a:r>
              <a:rPr lang="en-US" sz="1400" b="0" i="0" dirty="0">
                <a:solidFill>
                  <a:srgbClr val="2C2E35"/>
                </a:solidFill>
                <a:effectLst/>
                <a:latin typeface="Montserrat" panose="00000500000000000000"/>
              </a:rPr>
              <a:t>Wake Forest University</a:t>
            </a:r>
            <a:br>
              <a:rPr lang="en-US" sz="1400" dirty="0">
                <a:latin typeface="Montserrat" panose="00000500000000000000"/>
              </a:rPr>
            </a:br>
            <a:r>
              <a:rPr lang="en-US" sz="1400" b="1" i="0" dirty="0" err="1">
                <a:solidFill>
                  <a:srgbClr val="2C2E35"/>
                </a:solidFill>
                <a:effectLst/>
                <a:latin typeface="Montserrat" panose="00000500000000000000"/>
              </a:rPr>
              <a:t>Edoardo</a:t>
            </a:r>
            <a:r>
              <a:rPr lang="en-US" sz="1400" b="1" i="0" dirty="0">
                <a:solidFill>
                  <a:srgbClr val="2C2E35"/>
                </a:solidFill>
                <a:effectLst/>
                <a:latin typeface="Montserrat" panose="00000500000000000000"/>
              </a:rPr>
              <a:t> Angelo Di Napoli</a:t>
            </a:r>
            <a:r>
              <a:rPr lang="en-US" sz="1400" b="0" i="0" dirty="0">
                <a:solidFill>
                  <a:srgbClr val="2C2E35"/>
                </a:solidFill>
                <a:effectLst/>
                <a:latin typeface="Montserrat" panose="00000500000000000000"/>
              </a:rPr>
              <a:t>, </a:t>
            </a:r>
            <a:r>
              <a:rPr lang="en-US" sz="1400" b="0" i="0" dirty="0" err="1">
                <a:solidFill>
                  <a:srgbClr val="2C2E35"/>
                </a:solidFill>
                <a:effectLst/>
                <a:latin typeface="Montserrat" panose="00000500000000000000"/>
              </a:rPr>
              <a:t>Forschungszentrum</a:t>
            </a:r>
            <a:r>
              <a:rPr lang="en-US" sz="1400" b="0" i="0" dirty="0">
                <a:solidFill>
                  <a:srgbClr val="2C2E35"/>
                </a:solidFill>
                <a:effectLst/>
                <a:latin typeface="Montserrat" panose="00000500000000000000"/>
              </a:rPr>
              <a:t> </a:t>
            </a:r>
            <a:r>
              <a:rPr lang="en-US" sz="1400" b="0" i="0" dirty="0" err="1">
                <a:solidFill>
                  <a:srgbClr val="2C2E35"/>
                </a:solidFill>
                <a:effectLst/>
                <a:latin typeface="Montserrat" panose="00000500000000000000"/>
              </a:rPr>
              <a:t>Jülich</a:t>
            </a:r>
            <a:br>
              <a:rPr lang="en-US" sz="1400" dirty="0">
                <a:latin typeface="Montserrat" panose="00000500000000000000"/>
              </a:rPr>
            </a:br>
            <a:r>
              <a:rPr lang="en-US" sz="1400" b="1" i="0" dirty="0" err="1">
                <a:solidFill>
                  <a:srgbClr val="2C2E35"/>
                </a:solidFill>
                <a:effectLst/>
                <a:latin typeface="Montserrat" panose="00000500000000000000"/>
              </a:rPr>
              <a:t>Nikoli</a:t>
            </a:r>
            <a:r>
              <a:rPr lang="en-US" sz="1400" b="1" i="0" dirty="0">
                <a:solidFill>
                  <a:srgbClr val="2C2E35"/>
                </a:solidFill>
                <a:effectLst/>
                <a:latin typeface="Montserrat" panose="00000500000000000000"/>
              </a:rPr>
              <a:t> Dryden</a:t>
            </a:r>
            <a:r>
              <a:rPr lang="en-US" sz="1400" b="0" i="0" dirty="0">
                <a:solidFill>
                  <a:srgbClr val="2C2E35"/>
                </a:solidFill>
                <a:effectLst/>
                <a:latin typeface="Montserrat" panose="00000500000000000000"/>
              </a:rPr>
              <a:t>, ETH Zurich</a:t>
            </a:r>
            <a:br>
              <a:rPr lang="en-US" sz="1400" dirty="0">
                <a:latin typeface="Montserrat" panose="00000500000000000000"/>
              </a:rPr>
            </a:br>
            <a:r>
              <a:rPr lang="en-US" sz="1400" b="1" i="0" dirty="0">
                <a:solidFill>
                  <a:srgbClr val="2C2E35"/>
                </a:solidFill>
                <a:effectLst/>
                <a:latin typeface="Montserrat" panose="00000500000000000000"/>
              </a:rPr>
              <a:t>Wilfried </a:t>
            </a:r>
            <a:r>
              <a:rPr lang="en-US" sz="1400" b="1" i="0" dirty="0" err="1">
                <a:solidFill>
                  <a:srgbClr val="2C2E35"/>
                </a:solidFill>
                <a:effectLst/>
                <a:latin typeface="Montserrat" panose="00000500000000000000"/>
              </a:rPr>
              <a:t>Gansterer</a:t>
            </a:r>
            <a:r>
              <a:rPr lang="en-US" sz="1400" dirty="0">
                <a:solidFill>
                  <a:srgbClr val="2C2E35"/>
                </a:solidFill>
                <a:latin typeface="Montserrat" panose="00000500000000000000"/>
              </a:rPr>
              <a:t>, </a:t>
            </a:r>
            <a:r>
              <a:rPr lang="en-US" sz="1400" i="0" dirty="0">
                <a:solidFill>
                  <a:srgbClr val="2C2E35"/>
                </a:solidFill>
                <a:effectLst/>
                <a:latin typeface="Montserrat" panose="00000500000000000000"/>
              </a:rPr>
              <a:t>University of Vienna</a:t>
            </a:r>
            <a:br>
              <a:rPr lang="en-US" sz="1400" dirty="0">
                <a:latin typeface="Montserrat" panose="00000500000000000000"/>
              </a:rPr>
            </a:br>
            <a:r>
              <a:rPr lang="en-US" sz="1400" b="1" i="0" dirty="0">
                <a:solidFill>
                  <a:srgbClr val="2C2E35"/>
                </a:solidFill>
                <a:effectLst/>
                <a:latin typeface="Montserrat" panose="00000500000000000000"/>
              </a:rPr>
              <a:t>David Gardner</a:t>
            </a:r>
            <a:r>
              <a:rPr lang="en-US" sz="1400" b="0" i="0" dirty="0">
                <a:solidFill>
                  <a:srgbClr val="2C2E35"/>
                </a:solidFill>
                <a:effectLst/>
                <a:latin typeface="Montserrat" panose="00000500000000000000"/>
              </a:rPr>
              <a:t>, Lawrence Livermore National Laboratory</a:t>
            </a:r>
            <a:br>
              <a:rPr lang="en-US" sz="1400" dirty="0">
                <a:latin typeface="Montserrat" panose="00000500000000000000"/>
              </a:rPr>
            </a:br>
            <a:r>
              <a:rPr lang="en-US" sz="1400" b="1" i="0" dirty="0">
                <a:solidFill>
                  <a:srgbClr val="2C2E35"/>
                </a:solidFill>
                <a:effectLst/>
                <a:latin typeface="Montserrat" panose="00000500000000000000"/>
              </a:rPr>
              <a:t>Oded Green</a:t>
            </a:r>
            <a:r>
              <a:rPr lang="en-US" sz="1400" b="0" i="0" dirty="0">
                <a:solidFill>
                  <a:srgbClr val="2C2E35"/>
                </a:solidFill>
                <a:effectLst/>
                <a:latin typeface="Montserrat" panose="00000500000000000000"/>
              </a:rPr>
              <a:t>, NVIDIA/Georgia Institute of Technology</a:t>
            </a:r>
            <a:br>
              <a:rPr lang="en-US" sz="1400" dirty="0">
                <a:latin typeface="Montserrat" panose="00000500000000000000"/>
              </a:rPr>
            </a:br>
            <a:r>
              <a:rPr lang="en-US" sz="1400" b="1" i="0" dirty="0">
                <a:solidFill>
                  <a:srgbClr val="2C2E35"/>
                </a:solidFill>
                <a:effectLst/>
                <a:latin typeface="Montserrat" panose="00000500000000000000"/>
              </a:rPr>
              <a:t>Scott </a:t>
            </a:r>
            <a:r>
              <a:rPr lang="en-US" sz="1400" b="1" i="0" dirty="0" err="1">
                <a:solidFill>
                  <a:srgbClr val="2C2E35"/>
                </a:solidFill>
                <a:effectLst/>
                <a:latin typeface="Montserrat" panose="00000500000000000000"/>
              </a:rPr>
              <a:t>Klasky</a:t>
            </a:r>
            <a:r>
              <a:rPr lang="en-US" sz="1400" dirty="0">
                <a:solidFill>
                  <a:srgbClr val="2C2E35"/>
                </a:solidFill>
                <a:latin typeface="Montserrat" panose="00000500000000000000"/>
              </a:rPr>
              <a:t>, </a:t>
            </a:r>
            <a:r>
              <a:rPr lang="en-US" sz="1400" b="0" i="0" dirty="0">
                <a:solidFill>
                  <a:srgbClr val="2C2E35"/>
                </a:solidFill>
                <a:effectLst/>
                <a:latin typeface="Montserrat" panose="00000500000000000000"/>
              </a:rPr>
              <a:t>Oak Ridge National Laboratory</a:t>
            </a:r>
            <a:br>
              <a:rPr lang="en-US" sz="1400" dirty="0">
                <a:latin typeface="Montserrat" panose="00000500000000000000"/>
              </a:rPr>
            </a:br>
            <a:r>
              <a:rPr lang="en-US" sz="1400" b="1" i="0" dirty="0">
                <a:solidFill>
                  <a:srgbClr val="2C2E35"/>
                </a:solidFill>
                <a:effectLst/>
                <a:latin typeface="Montserrat" panose="00000500000000000000"/>
              </a:rPr>
              <a:t>Alicia </a:t>
            </a:r>
            <a:r>
              <a:rPr lang="en-US" sz="1400" b="1" i="0" dirty="0" err="1">
                <a:solidFill>
                  <a:srgbClr val="2C2E35"/>
                </a:solidFill>
                <a:effectLst/>
                <a:latin typeface="Montserrat" panose="00000500000000000000"/>
              </a:rPr>
              <a:t>Klinvex</a:t>
            </a:r>
            <a:r>
              <a:rPr lang="en-US" sz="1400" dirty="0">
                <a:solidFill>
                  <a:srgbClr val="2C2E35"/>
                </a:solidFill>
                <a:latin typeface="Montserrat" panose="00000500000000000000"/>
              </a:rPr>
              <a:t>, </a:t>
            </a:r>
            <a:r>
              <a:rPr lang="en-US" sz="1400" b="0" i="0" dirty="0">
                <a:solidFill>
                  <a:srgbClr val="2C2E35"/>
                </a:solidFill>
                <a:effectLst/>
                <a:latin typeface="Montserrat" panose="00000500000000000000"/>
              </a:rPr>
              <a:t>Naval Nuclear Laboratory</a:t>
            </a:r>
            <a:br>
              <a:rPr lang="en-US" sz="1400" dirty="0">
                <a:latin typeface="Montserrat" panose="00000500000000000000"/>
              </a:rPr>
            </a:br>
            <a:r>
              <a:rPr lang="en-US" sz="1400" b="1" i="0" dirty="0" err="1">
                <a:solidFill>
                  <a:srgbClr val="2C2E35"/>
                </a:solidFill>
                <a:effectLst/>
                <a:latin typeface="Montserrat" panose="00000500000000000000"/>
              </a:rPr>
              <a:t>Wookeun</a:t>
            </a:r>
            <a:r>
              <a:rPr lang="en-US" sz="1400" b="1" i="0" dirty="0">
                <a:solidFill>
                  <a:srgbClr val="2C2E35"/>
                </a:solidFill>
                <a:effectLst/>
                <a:latin typeface="Montserrat" panose="00000500000000000000"/>
              </a:rPr>
              <a:t> Jung</a:t>
            </a:r>
            <a:r>
              <a:rPr lang="en-US" sz="1400" b="0" i="0" dirty="0">
                <a:solidFill>
                  <a:srgbClr val="2C2E35"/>
                </a:solidFill>
                <a:effectLst/>
                <a:latin typeface="Montserrat" panose="00000500000000000000"/>
              </a:rPr>
              <a:t>, </a:t>
            </a:r>
            <a:r>
              <a:rPr lang="en-US" sz="1400" b="0" i="0" dirty="0" err="1">
                <a:solidFill>
                  <a:srgbClr val="2C2E35"/>
                </a:solidFill>
                <a:effectLst/>
                <a:latin typeface="Montserrat" panose="00000500000000000000"/>
              </a:rPr>
              <a:t>Moreh</a:t>
            </a:r>
            <a:r>
              <a:rPr lang="en-US" sz="1400" b="0" i="0" dirty="0">
                <a:solidFill>
                  <a:srgbClr val="2C2E35"/>
                </a:solidFill>
                <a:effectLst/>
                <a:latin typeface="Montserrat" panose="00000500000000000000"/>
              </a:rPr>
              <a:t> Inc.</a:t>
            </a:r>
            <a:br>
              <a:rPr lang="en-US" sz="1400" dirty="0">
                <a:latin typeface="Montserrat" panose="00000500000000000000"/>
              </a:rPr>
            </a:br>
            <a:endParaRPr kumimoji="0" lang="en-US" sz="1400" b="0" i="0" u="none" strike="noStrike" kern="1200" cap="none" spc="0" normalizeH="0" baseline="0" noProof="0" dirty="0">
              <a:ln>
                <a:noFill/>
              </a:ln>
              <a:solidFill>
                <a:srgbClr val="404040"/>
              </a:solidFill>
              <a:effectLst/>
              <a:uLnTx/>
              <a:uFillTx/>
              <a:latin typeface="Montserrat" panose="00000500000000000000"/>
            </a:endParaRPr>
          </a:p>
        </p:txBody>
      </p:sp>
      <p:sp>
        <p:nvSpPr>
          <p:cNvPr id="4" name="Rectangle 3"/>
          <p:cNvSpPr/>
          <p:nvPr/>
        </p:nvSpPr>
        <p:spPr>
          <a:xfrm>
            <a:off x="6096000" y="1715125"/>
            <a:ext cx="6095999" cy="3323987"/>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400" b="1" i="0" dirty="0" err="1">
                <a:solidFill>
                  <a:srgbClr val="2C2E35"/>
                </a:solidFill>
                <a:effectLst/>
                <a:latin typeface="Montserrat" panose="00000500000000000000"/>
              </a:rPr>
              <a:t>Jiajia</a:t>
            </a:r>
            <a:r>
              <a:rPr lang="en-US" sz="1400" b="1" i="0" dirty="0">
                <a:solidFill>
                  <a:srgbClr val="2C2E35"/>
                </a:solidFill>
                <a:effectLst/>
                <a:latin typeface="Montserrat" panose="00000500000000000000"/>
              </a:rPr>
              <a:t> Li</a:t>
            </a:r>
            <a:r>
              <a:rPr lang="en-US" sz="1400" b="0" i="0" dirty="0">
                <a:solidFill>
                  <a:srgbClr val="2C2E35"/>
                </a:solidFill>
                <a:effectLst/>
                <a:latin typeface="Montserrat" panose="00000500000000000000"/>
              </a:rPr>
              <a:t>, North Carolina State University</a:t>
            </a:r>
            <a:br>
              <a:rPr lang="en-US" sz="1400" dirty="0">
                <a:latin typeface="Montserrat" panose="00000500000000000000"/>
              </a:rPr>
            </a:br>
            <a:r>
              <a:rPr lang="en-US" sz="1400" b="1" i="0" dirty="0">
                <a:solidFill>
                  <a:srgbClr val="2C2E35"/>
                </a:solidFill>
                <a:effectLst/>
                <a:latin typeface="Montserrat" panose="00000500000000000000"/>
              </a:rPr>
              <a:t>Yang Liu</a:t>
            </a:r>
            <a:r>
              <a:rPr lang="en-US" sz="1400" b="0" i="0" dirty="0">
                <a:solidFill>
                  <a:srgbClr val="2C2E35"/>
                </a:solidFill>
                <a:effectLst/>
                <a:latin typeface="Montserrat" panose="00000500000000000000"/>
              </a:rPr>
              <a:t>, Lawrence Berkeley National Laboratory</a:t>
            </a:r>
            <a:br>
              <a:rPr lang="en-US" sz="1400" dirty="0">
                <a:latin typeface="Montserrat" panose="00000500000000000000"/>
              </a:rPr>
            </a:br>
            <a:r>
              <a:rPr lang="en-US" sz="1400" b="1" i="0" dirty="0">
                <a:solidFill>
                  <a:srgbClr val="2C2E35"/>
                </a:solidFill>
                <a:effectLst/>
                <a:latin typeface="Montserrat" panose="00000500000000000000"/>
              </a:rPr>
              <a:t>Hatem </a:t>
            </a:r>
            <a:r>
              <a:rPr lang="en-US" sz="1400" b="1" i="0" dirty="0" err="1">
                <a:solidFill>
                  <a:srgbClr val="2C2E35"/>
                </a:solidFill>
                <a:effectLst/>
                <a:latin typeface="Montserrat" panose="00000500000000000000"/>
              </a:rPr>
              <a:t>Ltaief</a:t>
            </a:r>
            <a:r>
              <a:rPr lang="en-US" sz="1400" dirty="0">
                <a:solidFill>
                  <a:srgbClr val="2C2E35"/>
                </a:solidFill>
                <a:latin typeface="Montserrat" panose="00000500000000000000"/>
              </a:rPr>
              <a:t>,</a:t>
            </a:r>
            <a:r>
              <a:rPr lang="en-US" sz="1400" b="0" i="0" dirty="0">
                <a:solidFill>
                  <a:srgbClr val="2C2E35"/>
                </a:solidFill>
                <a:effectLst/>
                <a:latin typeface="Montserrat" panose="00000500000000000000"/>
              </a:rPr>
              <a:t> King Abdullah University of Science and Technology</a:t>
            </a:r>
            <a:br>
              <a:rPr lang="en-US" sz="1400" dirty="0">
                <a:latin typeface="Montserrat" panose="00000500000000000000"/>
              </a:rPr>
            </a:br>
            <a:r>
              <a:rPr lang="en-US" sz="1400" b="1" i="0" dirty="0" err="1">
                <a:solidFill>
                  <a:srgbClr val="2C2E35"/>
                </a:solidFill>
                <a:effectLst/>
                <a:latin typeface="Montserrat" panose="00000500000000000000"/>
              </a:rPr>
              <a:t>Tanu</a:t>
            </a:r>
            <a:r>
              <a:rPr lang="en-US" sz="1400" b="1" i="0" dirty="0">
                <a:solidFill>
                  <a:srgbClr val="2C2E35"/>
                </a:solidFill>
                <a:effectLst/>
                <a:latin typeface="Montserrat" panose="00000500000000000000"/>
              </a:rPr>
              <a:t> Malik</a:t>
            </a:r>
            <a:r>
              <a:rPr lang="en-US" sz="1400" b="0" i="0" dirty="0">
                <a:solidFill>
                  <a:srgbClr val="2C2E35"/>
                </a:solidFill>
                <a:effectLst/>
                <a:latin typeface="Montserrat" panose="00000500000000000000"/>
              </a:rPr>
              <a:t>, DePaul University</a:t>
            </a:r>
            <a:br>
              <a:rPr lang="en-US" sz="1400" dirty="0">
                <a:latin typeface="Montserrat" panose="00000500000000000000"/>
              </a:rPr>
            </a:br>
            <a:r>
              <a:rPr lang="en-US" sz="1400" b="1" i="0" dirty="0">
                <a:solidFill>
                  <a:srgbClr val="2C2E35"/>
                </a:solidFill>
                <a:effectLst/>
                <a:latin typeface="Montserrat" panose="00000500000000000000"/>
              </a:rPr>
              <a:t>Christoph </a:t>
            </a:r>
            <a:r>
              <a:rPr lang="en-US" sz="1400" b="1" i="0" dirty="0" err="1">
                <a:solidFill>
                  <a:srgbClr val="2C2E35"/>
                </a:solidFill>
                <a:effectLst/>
                <a:latin typeface="Montserrat" panose="00000500000000000000"/>
              </a:rPr>
              <a:t>Niethammer</a:t>
            </a:r>
            <a:r>
              <a:rPr lang="en-US" sz="1400" dirty="0">
                <a:solidFill>
                  <a:srgbClr val="2C2E35"/>
                </a:solidFill>
                <a:latin typeface="Montserrat" panose="00000500000000000000"/>
              </a:rPr>
              <a:t>, </a:t>
            </a:r>
            <a:r>
              <a:rPr lang="en-US" sz="1400" b="0" i="0" dirty="0">
                <a:solidFill>
                  <a:srgbClr val="2C2E35"/>
                </a:solidFill>
                <a:effectLst/>
                <a:latin typeface="Montserrat" panose="00000500000000000000"/>
              </a:rPr>
              <a:t>HRLS, Universität Stuttgart</a:t>
            </a:r>
            <a:br>
              <a:rPr lang="en-US" sz="1400" dirty="0">
                <a:latin typeface="Montserrat" panose="00000500000000000000"/>
              </a:rPr>
            </a:br>
            <a:r>
              <a:rPr lang="en-US" sz="1400" b="1" i="0" dirty="0">
                <a:solidFill>
                  <a:srgbClr val="2C2E35"/>
                </a:solidFill>
                <a:effectLst/>
                <a:latin typeface="Montserrat" panose="00000500000000000000"/>
              </a:rPr>
              <a:t>Dirk </a:t>
            </a:r>
            <a:r>
              <a:rPr lang="en-US" sz="1400" b="1" i="0" dirty="0" err="1">
                <a:solidFill>
                  <a:srgbClr val="2C2E35"/>
                </a:solidFill>
                <a:effectLst/>
                <a:latin typeface="Montserrat" panose="00000500000000000000"/>
              </a:rPr>
              <a:t>Pflüger</a:t>
            </a:r>
            <a:r>
              <a:rPr lang="en-US" sz="1400" dirty="0">
                <a:solidFill>
                  <a:srgbClr val="2C2E35"/>
                </a:solidFill>
                <a:latin typeface="Montserrat" panose="00000500000000000000"/>
              </a:rPr>
              <a:t>, </a:t>
            </a:r>
            <a:r>
              <a:rPr lang="en-US" sz="1400" b="0" i="0" dirty="0">
                <a:solidFill>
                  <a:srgbClr val="2C2E35"/>
                </a:solidFill>
                <a:effectLst/>
                <a:latin typeface="Montserrat" panose="00000500000000000000"/>
              </a:rPr>
              <a:t>Universität Stuttgart</a:t>
            </a:r>
            <a:br>
              <a:rPr lang="en-US" sz="1400" dirty="0">
                <a:latin typeface="Montserrat" panose="00000500000000000000"/>
              </a:rPr>
            </a:br>
            <a:r>
              <a:rPr lang="en-US" sz="1400" b="1" i="0" dirty="0">
                <a:solidFill>
                  <a:srgbClr val="2C2E35"/>
                </a:solidFill>
                <a:effectLst/>
                <a:latin typeface="Montserrat" panose="00000500000000000000"/>
              </a:rPr>
              <a:t>Damian </a:t>
            </a:r>
            <a:r>
              <a:rPr lang="en-US" sz="1400" b="1" i="0" dirty="0" err="1">
                <a:solidFill>
                  <a:srgbClr val="2C2E35"/>
                </a:solidFill>
                <a:effectLst/>
                <a:latin typeface="Montserrat" panose="00000500000000000000"/>
              </a:rPr>
              <a:t>Rouson</a:t>
            </a:r>
            <a:r>
              <a:rPr lang="en-US" sz="1400" dirty="0">
                <a:solidFill>
                  <a:srgbClr val="2C2E35"/>
                </a:solidFill>
                <a:latin typeface="Montserrat" panose="00000500000000000000"/>
              </a:rPr>
              <a:t>, </a:t>
            </a:r>
            <a:r>
              <a:rPr lang="en-US" sz="1400" b="0" i="0" dirty="0">
                <a:solidFill>
                  <a:srgbClr val="2C2E35"/>
                </a:solidFill>
                <a:effectLst/>
                <a:latin typeface="Montserrat" panose="00000500000000000000"/>
              </a:rPr>
              <a:t>Lawrence Berkeley National Laboratory</a:t>
            </a:r>
            <a:br>
              <a:rPr lang="en-US" sz="1400" dirty="0">
                <a:latin typeface="Montserrat" panose="00000500000000000000"/>
              </a:rPr>
            </a:br>
            <a:r>
              <a:rPr lang="en-US" sz="1400" b="1" i="0" dirty="0">
                <a:solidFill>
                  <a:srgbClr val="2C2E35"/>
                </a:solidFill>
                <a:effectLst/>
                <a:latin typeface="Montserrat" panose="00000500000000000000"/>
              </a:rPr>
              <a:t>Ilya </a:t>
            </a:r>
            <a:r>
              <a:rPr lang="en-US" sz="1400" b="1" i="0" dirty="0" err="1">
                <a:solidFill>
                  <a:srgbClr val="2C2E35"/>
                </a:solidFill>
                <a:effectLst/>
                <a:latin typeface="Montserrat" panose="00000500000000000000"/>
              </a:rPr>
              <a:t>Safro</a:t>
            </a:r>
            <a:r>
              <a:rPr lang="en-US" sz="1400" dirty="0">
                <a:solidFill>
                  <a:srgbClr val="2C2E35"/>
                </a:solidFill>
                <a:latin typeface="Montserrat" panose="00000500000000000000"/>
              </a:rPr>
              <a:t>, </a:t>
            </a:r>
            <a:r>
              <a:rPr lang="en-US" sz="1400" b="0" i="0" dirty="0">
                <a:solidFill>
                  <a:srgbClr val="2C2E35"/>
                </a:solidFill>
                <a:effectLst/>
                <a:latin typeface="Montserrat" panose="00000500000000000000"/>
              </a:rPr>
              <a:t>University of Delaware</a:t>
            </a:r>
            <a:br>
              <a:rPr lang="en-US" sz="1400" dirty="0">
                <a:latin typeface="Montserrat" panose="00000500000000000000"/>
              </a:rPr>
            </a:br>
            <a:r>
              <a:rPr lang="en-US" sz="1400" b="1" i="0" dirty="0">
                <a:solidFill>
                  <a:srgbClr val="2C2E35"/>
                </a:solidFill>
                <a:effectLst/>
                <a:latin typeface="Montserrat" panose="00000500000000000000"/>
              </a:rPr>
              <a:t>John </a:t>
            </a:r>
            <a:r>
              <a:rPr lang="en-US" sz="1400" b="1" i="0" dirty="0" err="1">
                <a:solidFill>
                  <a:srgbClr val="2C2E35"/>
                </a:solidFill>
                <a:effectLst/>
                <a:latin typeface="Montserrat" panose="00000500000000000000"/>
              </a:rPr>
              <a:t>Shalf</a:t>
            </a:r>
            <a:r>
              <a:rPr lang="en-US" sz="1400" dirty="0">
                <a:solidFill>
                  <a:srgbClr val="2C2E35"/>
                </a:solidFill>
                <a:latin typeface="Montserrat" panose="00000500000000000000"/>
              </a:rPr>
              <a:t>, </a:t>
            </a:r>
            <a:r>
              <a:rPr lang="en-US" sz="1400" b="0" i="0" dirty="0">
                <a:solidFill>
                  <a:srgbClr val="2C2E35"/>
                </a:solidFill>
                <a:effectLst/>
                <a:latin typeface="Montserrat" panose="00000500000000000000"/>
              </a:rPr>
              <a:t>Lawrence Berkeley National Laboratory</a:t>
            </a:r>
            <a:br>
              <a:rPr lang="en-US" sz="1400" dirty="0">
                <a:latin typeface="Montserrat" panose="00000500000000000000"/>
              </a:rPr>
            </a:br>
            <a:r>
              <a:rPr lang="en-US" sz="1400" b="1" i="0" dirty="0">
                <a:solidFill>
                  <a:srgbClr val="2C2E35"/>
                </a:solidFill>
                <a:effectLst/>
                <a:latin typeface="Montserrat" panose="00000500000000000000"/>
              </a:rPr>
              <a:t>Michelle Strout</a:t>
            </a:r>
            <a:r>
              <a:rPr lang="en-US" sz="1400" b="0" i="0" dirty="0">
                <a:solidFill>
                  <a:srgbClr val="2C2E35"/>
                </a:solidFill>
                <a:effectLst/>
                <a:latin typeface="Montserrat" panose="00000500000000000000"/>
              </a:rPr>
              <a:t>,  Hewlett Packard Enterprise (HPE)</a:t>
            </a:r>
            <a:br>
              <a:rPr lang="en-US" sz="1400" dirty="0">
                <a:latin typeface="Montserrat" panose="00000500000000000000"/>
              </a:rPr>
            </a:br>
            <a:r>
              <a:rPr lang="en-US" sz="1400" b="1" i="0" dirty="0">
                <a:solidFill>
                  <a:srgbClr val="2C2E35"/>
                </a:solidFill>
                <a:effectLst/>
                <a:latin typeface="Montserrat" panose="00000500000000000000"/>
              </a:rPr>
              <a:t>Eric de </a:t>
            </a:r>
            <a:r>
              <a:rPr lang="en-US" sz="1400" b="1" i="0" dirty="0" err="1">
                <a:solidFill>
                  <a:srgbClr val="2C2E35"/>
                </a:solidFill>
                <a:effectLst/>
                <a:latin typeface="Montserrat" panose="00000500000000000000"/>
              </a:rPr>
              <a:t>Sturler</a:t>
            </a:r>
            <a:r>
              <a:rPr lang="en-US" sz="1400" dirty="0">
                <a:solidFill>
                  <a:srgbClr val="2C2E35"/>
                </a:solidFill>
                <a:latin typeface="Montserrat" panose="00000500000000000000"/>
              </a:rPr>
              <a:t>, </a:t>
            </a:r>
            <a:r>
              <a:rPr lang="en-US" sz="1400" i="0" dirty="0">
                <a:solidFill>
                  <a:srgbClr val="2C2E35"/>
                </a:solidFill>
                <a:effectLst/>
                <a:latin typeface="Montserrat" panose="00000500000000000000"/>
              </a:rPr>
              <a:t>Virginia Tech</a:t>
            </a:r>
            <a:br>
              <a:rPr lang="en-US" sz="1400" dirty="0">
                <a:latin typeface="Montserrat" panose="00000500000000000000"/>
              </a:rPr>
            </a:br>
            <a:r>
              <a:rPr lang="en-US" sz="1400" b="1" i="0" dirty="0" err="1">
                <a:solidFill>
                  <a:srgbClr val="2C2E35"/>
                </a:solidFill>
                <a:effectLst/>
                <a:latin typeface="Montserrat" panose="00000500000000000000"/>
              </a:rPr>
              <a:t>Stanimire</a:t>
            </a:r>
            <a:r>
              <a:rPr lang="en-US" sz="1400" b="1" i="0" dirty="0">
                <a:solidFill>
                  <a:srgbClr val="2C2E35"/>
                </a:solidFill>
                <a:effectLst/>
                <a:latin typeface="Montserrat" panose="00000500000000000000"/>
              </a:rPr>
              <a:t> </a:t>
            </a:r>
            <a:r>
              <a:rPr lang="en-US" sz="1400" b="1" i="0" dirty="0" err="1">
                <a:solidFill>
                  <a:srgbClr val="2C2E35"/>
                </a:solidFill>
                <a:effectLst/>
                <a:latin typeface="Montserrat" panose="00000500000000000000"/>
              </a:rPr>
              <a:t>Tomov</a:t>
            </a:r>
            <a:r>
              <a:rPr lang="en-US" sz="1400" b="1" dirty="0">
                <a:solidFill>
                  <a:srgbClr val="2C2E35"/>
                </a:solidFill>
                <a:latin typeface="Montserrat" panose="00000500000000000000"/>
              </a:rPr>
              <a:t>, </a:t>
            </a:r>
            <a:r>
              <a:rPr lang="en-US" sz="1400" b="0" i="0" dirty="0">
                <a:solidFill>
                  <a:srgbClr val="2C2E35"/>
                </a:solidFill>
                <a:effectLst/>
                <a:latin typeface="Montserrat" panose="00000500000000000000"/>
              </a:rPr>
              <a:t>University of Tennessee Knoxville</a:t>
            </a:r>
            <a:br>
              <a:rPr lang="en-US" sz="1400" dirty="0">
                <a:latin typeface="Montserrat" panose="00000500000000000000"/>
              </a:rPr>
            </a:br>
            <a:r>
              <a:rPr lang="en-US" sz="1400" b="1" i="0" dirty="0">
                <a:solidFill>
                  <a:srgbClr val="2C2E35"/>
                </a:solidFill>
                <a:effectLst/>
                <a:latin typeface="Montserrat" panose="00000500000000000000"/>
              </a:rPr>
              <a:t>Bora </a:t>
            </a:r>
            <a:r>
              <a:rPr lang="en-US" sz="1400" b="1" i="0" dirty="0" err="1">
                <a:solidFill>
                  <a:srgbClr val="2C2E35"/>
                </a:solidFill>
                <a:effectLst/>
                <a:latin typeface="Montserrat" panose="00000500000000000000"/>
              </a:rPr>
              <a:t>Ucar</a:t>
            </a:r>
            <a:r>
              <a:rPr lang="en-US" sz="1400" dirty="0">
                <a:solidFill>
                  <a:srgbClr val="2C2E35"/>
                </a:solidFill>
                <a:latin typeface="Montserrat" panose="00000500000000000000"/>
              </a:rPr>
              <a:t>, </a:t>
            </a:r>
            <a:r>
              <a:rPr lang="en-US" sz="1400" b="0" i="0" dirty="0">
                <a:solidFill>
                  <a:srgbClr val="2C2E35"/>
                </a:solidFill>
                <a:effectLst/>
                <a:latin typeface="Montserrat" panose="00000500000000000000"/>
              </a:rPr>
              <a:t> CNRS and LIP ENS Lyon</a:t>
            </a:r>
            <a:br>
              <a:rPr lang="en-US" sz="1400" dirty="0">
                <a:latin typeface="Montserrat" panose="00000500000000000000"/>
              </a:rPr>
            </a:br>
            <a:r>
              <a:rPr lang="en-US" sz="1400" b="1" i="0" dirty="0">
                <a:solidFill>
                  <a:srgbClr val="2C2E35"/>
                </a:solidFill>
                <a:effectLst/>
                <a:latin typeface="Montserrat" panose="00000500000000000000"/>
              </a:rPr>
              <a:t>Emil </a:t>
            </a:r>
            <a:r>
              <a:rPr lang="en-US" sz="1400" b="1" i="0" dirty="0" err="1">
                <a:solidFill>
                  <a:srgbClr val="2C2E35"/>
                </a:solidFill>
                <a:effectLst/>
                <a:latin typeface="Montserrat" panose="00000500000000000000"/>
              </a:rPr>
              <a:t>Vatai</a:t>
            </a:r>
            <a:r>
              <a:rPr lang="en-US" sz="1400" dirty="0">
                <a:solidFill>
                  <a:srgbClr val="2C2E35"/>
                </a:solidFill>
                <a:latin typeface="Montserrat" panose="00000500000000000000"/>
              </a:rPr>
              <a:t>, </a:t>
            </a:r>
            <a:r>
              <a:rPr lang="en-US" sz="1400" b="0" i="0" dirty="0">
                <a:solidFill>
                  <a:srgbClr val="2C2E35"/>
                </a:solidFill>
                <a:effectLst/>
                <a:latin typeface="Montserrat" panose="00000500000000000000"/>
              </a:rPr>
              <a:t>Riken R-CCS</a:t>
            </a:r>
            <a:br>
              <a:rPr lang="en-US" sz="1400" dirty="0">
                <a:latin typeface="Montserrat" panose="00000500000000000000"/>
              </a:rPr>
            </a:br>
            <a:r>
              <a:rPr lang="en-US" sz="1400" b="1" i="0" dirty="0">
                <a:solidFill>
                  <a:srgbClr val="2C2E35"/>
                </a:solidFill>
                <a:effectLst/>
                <a:latin typeface="Montserrat" panose="00000500000000000000"/>
              </a:rPr>
              <a:t>Stefano </a:t>
            </a:r>
            <a:r>
              <a:rPr lang="en-US" sz="1400" b="1" i="0" dirty="0" err="1">
                <a:solidFill>
                  <a:srgbClr val="2C2E35"/>
                </a:solidFill>
                <a:effectLst/>
                <a:latin typeface="Montserrat" panose="00000500000000000000"/>
              </a:rPr>
              <a:t>Zampini</a:t>
            </a:r>
            <a:r>
              <a:rPr lang="en-US" sz="1400" dirty="0">
                <a:solidFill>
                  <a:srgbClr val="2C2E35"/>
                </a:solidFill>
                <a:latin typeface="Montserrat" panose="00000500000000000000"/>
              </a:rPr>
              <a:t>,</a:t>
            </a:r>
            <a:r>
              <a:rPr lang="en-US" sz="1400" b="0" i="0" dirty="0">
                <a:solidFill>
                  <a:srgbClr val="2C2E35"/>
                </a:solidFill>
                <a:effectLst/>
                <a:latin typeface="Montserrat" panose="00000500000000000000"/>
              </a:rPr>
              <a:t> King Abdullah University of Science and Technology</a:t>
            </a:r>
            <a:endParaRPr kumimoji="0" lang="en-US" sz="1400" b="0" i="0" u="none" strike="noStrike" kern="1200" cap="none" spc="0" normalizeH="0" baseline="0" noProof="0" dirty="0">
              <a:ln>
                <a:noFill/>
              </a:ln>
              <a:solidFill>
                <a:srgbClr val="404040"/>
              </a:solidFill>
              <a:effectLst/>
              <a:uLnTx/>
              <a:uFillTx/>
              <a:latin typeface="Montserrat" panose="00000500000000000000"/>
            </a:endParaRPr>
          </a:p>
        </p:txBody>
      </p:sp>
      <p:sp>
        <p:nvSpPr>
          <p:cNvPr id="5" name="Rectangle 4"/>
          <p:cNvSpPr/>
          <p:nvPr/>
        </p:nvSpPr>
        <p:spPr>
          <a:xfrm>
            <a:off x="3683866" y="884822"/>
            <a:ext cx="4824270" cy="461665"/>
          </a:xfrm>
          <a:prstGeom prst="rect">
            <a:avLst/>
          </a:prstGeom>
        </p:spPr>
        <p:txBody>
          <a:bodyPr wrap="non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98C11D"/>
                </a:solidFill>
                <a:effectLst/>
                <a:uLnTx/>
                <a:uFillTx/>
                <a:latin typeface="Arvo" panose="02000000000000000000"/>
                <a:ea typeface="+mn-ea"/>
                <a:cs typeface="+mn-cs"/>
              </a:rPr>
              <a:t>Proceedings Paper Committee</a:t>
            </a:r>
          </a:p>
        </p:txBody>
      </p:sp>
    </p:spTree>
    <p:extLst>
      <p:ext uri="{BB962C8B-B14F-4D97-AF65-F5344CB8AC3E}">
        <p14:creationId xmlns:p14="http://schemas.microsoft.com/office/powerpoint/2010/main" val="3591644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2024 SIAG/</a:t>
            </a:r>
            <a:r>
              <a:rPr kumimoji="0" lang="en-US" sz="1400" b="0" i="0" u="none" strike="noStrike" kern="1200" cap="all" spc="0" normalizeH="0" baseline="0" noProof="0" err="1">
                <a:ln>
                  <a:noFill/>
                </a:ln>
                <a:solidFill>
                  <a:srgbClr val="FFFFFF"/>
                </a:solidFill>
                <a:effectLst/>
                <a:uLnTx/>
                <a:uFillTx/>
                <a:latin typeface="Montserrat" panose="00000500000000000000" pitchFamily="2" charset="0"/>
                <a:ea typeface="+mn-ea"/>
                <a:cs typeface="+mn-cs"/>
              </a:rPr>
              <a:t>sc</a:t>
            </a:r>
            <a:r>
              <a:rPr kumimoji="0" lang="en-US" sz="1400" b="0" i="0" u="none" strike="noStrike" kern="1200" cap="all" spc="0" normalizeH="0" baseline="0" noProof="0">
                <a:ln>
                  <a:noFill/>
                </a:ln>
                <a:solidFill>
                  <a:srgbClr val="FFFFFF"/>
                </a:solidFill>
                <a:effectLst/>
                <a:uLnTx/>
                <a:uFillTx/>
                <a:latin typeface="Montserrat" panose="00000500000000000000" pitchFamily="2" charset="0"/>
                <a:ea typeface="+mn-ea"/>
                <a:cs typeface="+mn-cs"/>
              </a:rPr>
              <a:t> Business meeting</a:t>
            </a:r>
          </a:p>
        </p:txBody>
      </p:sp>
      <p:sp>
        <p:nvSpPr>
          <p:cNvPr id="6" name="Rectangle 5"/>
          <p:cNvSpPr/>
          <p:nvPr/>
        </p:nvSpPr>
        <p:spPr>
          <a:xfrm>
            <a:off x="438149" y="237894"/>
            <a:ext cx="11915775"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04040"/>
                </a:solidFill>
                <a:effectLst/>
                <a:uLnTx/>
                <a:uFillTx/>
                <a:latin typeface="Arvo" panose="02000000000000000000" pitchFamily="2" charset="0"/>
                <a:ea typeface="+mn-ea"/>
                <a:cs typeface="+mn-cs"/>
              </a:rPr>
              <a:t>SIAG/SC</a:t>
            </a:r>
            <a:r>
              <a:rPr kumimoji="0" lang="en-US" sz="2800" b="1" i="0" u="none" strike="noStrike" kern="1200" cap="none" spc="0" normalizeH="0" baseline="0" noProof="0">
                <a:ln>
                  <a:noFill/>
                </a:ln>
                <a:solidFill>
                  <a:srgbClr val="404040"/>
                </a:solidFill>
                <a:effectLst/>
                <a:uLnTx/>
                <a:uFillTx/>
                <a:latin typeface="Arvo" panose="02000000000000000000" pitchFamily="2" charset="0"/>
                <a:ea typeface="+mn-ea"/>
                <a:cs typeface="+mn-cs"/>
              </a:rPr>
              <a:t> </a:t>
            </a:r>
            <a:r>
              <a:rPr kumimoji="0" lang="en-US" sz="3600" b="0" i="0" u="none" strike="noStrike" kern="1200" cap="none" spc="0" normalizeH="0" baseline="0" noProof="0">
                <a:ln>
                  <a:noFill/>
                </a:ln>
                <a:solidFill>
                  <a:srgbClr val="00A79F"/>
                </a:solidFill>
                <a:effectLst/>
                <a:uLnTx/>
                <a:uFillTx/>
                <a:latin typeface="Arvo" panose="02000000000000000000" pitchFamily="2" charset="0"/>
                <a:ea typeface="+mn-ea"/>
                <a:cs typeface="+mn-cs"/>
              </a:rPr>
              <a:t>Parallel Processing Conference 2024</a:t>
            </a:r>
            <a:endParaRPr kumimoji="0" lang="en-US" sz="2800" b="0" i="0" u="none" strike="noStrike" kern="1200" cap="none" spc="0" normalizeH="0" baseline="0" noProof="0">
              <a:ln>
                <a:noFill/>
              </a:ln>
              <a:solidFill>
                <a:srgbClr val="00A79F"/>
              </a:solidFill>
              <a:effectLst/>
              <a:uLnTx/>
              <a:uFillTx/>
              <a:latin typeface="Calibri" panose="020F0502020204030204"/>
              <a:ea typeface="+mn-ea"/>
              <a:cs typeface="+mn-cs"/>
            </a:endParaRPr>
          </a:p>
        </p:txBody>
      </p:sp>
      <p:sp>
        <p:nvSpPr>
          <p:cNvPr id="7" name="Rectangle 6"/>
          <p:cNvSpPr/>
          <p:nvPr/>
        </p:nvSpPr>
        <p:spPr>
          <a:xfrm>
            <a:off x="0" y="714715"/>
            <a:ext cx="12192000" cy="731419"/>
          </a:xfrm>
          <a:prstGeom prst="rect">
            <a:avLst/>
          </a:prstGeom>
        </p:spPr>
        <p:txBody>
          <a:bodyPr wrap="square">
            <a:spAutoFit/>
          </a:bodyP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06C2A"/>
                </a:solidFill>
                <a:effectLst/>
                <a:uLnTx/>
                <a:uFillTx/>
                <a:latin typeface="Arvo" panose="02000000000000000000"/>
                <a:ea typeface="+mn-ea"/>
                <a:cs typeface="+mn-cs"/>
              </a:rPr>
              <a:t>SIAG/SC Best Paper Prize</a:t>
            </a:r>
          </a:p>
        </p:txBody>
      </p:sp>
      <p:sp>
        <p:nvSpPr>
          <p:cNvPr id="2" name="Rectangle 1"/>
          <p:cNvSpPr/>
          <p:nvPr/>
        </p:nvSpPr>
        <p:spPr>
          <a:xfrm>
            <a:off x="0" y="1422601"/>
            <a:ext cx="12191999" cy="646331"/>
          </a:xfrm>
          <a:prstGeom prst="rect">
            <a:avLst/>
          </a:prstGeom>
        </p:spPr>
        <p:txBody>
          <a:bodyPr wrap="square">
            <a:spAutoFit/>
          </a:bodyPr>
          <a:lstStyle/>
          <a:p>
            <a:pPr algn="ctr"/>
            <a:r>
              <a:rPr lang="en-US" b="1" i="0">
                <a:solidFill>
                  <a:srgbClr val="000000"/>
                </a:solidFill>
                <a:effectLst/>
                <a:latin typeface="Montserrat" panose="00000500000000000000"/>
              </a:rPr>
              <a:t>Accelerating Sparse Iterative Solvers and Preconditioners Using RACE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333333"/>
                </a:solidFill>
                <a:latin typeface="Montserrat" panose="00000500000000000000"/>
              </a:rPr>
              <a:t>Thurs</a:t>
            </a:r>
            <a:r>
              <a:rPr kumimoji="0" lang="en-US" sz="1800" b="0" i="0" u="none" strike="noStrike" kern="1200" cap="none" spc="0" normalizeH="0" baseline="0" noProof="0">
                <a:ln>
                  <a:noFill/>
                </a:ln>
                <a:solidFill>
                  <a:srgbClr val="333333"/>
                </a:solidFill>
                <a:effectLst/>
                <a:uLnTx/>
                <a:uFillTx/>
                <a:latin typeface="Montserrat" panose="00000500000000000000"/>
                <a:ea typeface="+mn-ea"/>
                <a:cs typeface="+mn-cs"/>
              </a:rPr>
              <a:t>day, March 7</a:t>
            </a:r>
            <a:r>
              <a:rPr kumimoji="0" lang="en-US" sz="1800" b="0" i="0" u="none" strike="noStrike" kern="1200" cap="none" spc="0" normalizeH="0" baseline="30000" noProof="0">
                <a:ln>
                  <a:noFill/>
                </a:ln>
                <a:solidFill>
                  <a:srgbClr val="333333"/>
                </a:solidFill>
                <a:effectLst/>
                <a:uLnTx/>
                <a:uFillTx/>
                <a:latin typeface="Montserrat" panose="00000500000000000000"/>
                <a:ea typeface="+mn-ea"/>
                <a:cs typeface="+mn-cs"/>
              </a:rPr>
              <a:t>th</a:t>
            </a:r>
            <a:r>
              <a:rPr kumimoji="0" lang="en-US" sz="1800" b="0" i="0" u="none" strike="noStrike" kern="1200" cap="none" spc="0" normalizeH="0" baseline="0" noProof="0">
                <a:ln>
                  <a:noFill/>
                </a:ln>
                <a:solidFill>
                  <a:srgbClr val="333333"/>
                </a:solidFill>
                <a:effectLst/>
                <a:uLnTx/>
                <a:uFillTx/>
                <a:latin typeface="Montserrat" panose="00000500000000000000"/>
                <a:ea typeface="+mn-ea"/>
                <a:cs typeface="+mn-cs"/>
              </a:rPr>
              <a:t> </a:t>
            </a:r>
            <a:r>
              <a:rPr lang="en-US" b="0" i="0">
                <a:solidFill>
                  <a:srgbClr val="000000"/>
                </a:solidFill>
                <a:effectLst/>
                <a:latin typeface="Montserrat" panose="00000500000000000000"/>
              </a:rPr>
              <a:t>8:30-9:10 AM </a:t>
            </a:r>
            <a:r>
              <a:rPr kumimoji="0" lang="en-US" sz="1800" b="0" i="0" u="none" strike="noStrike" kern="1200" cap="none" spc="0" normalizeH="0" baseline="0" noProof="0">
                <a:ln>
                  <a:noFill/>
                </a:ln>
                <a:solidFill>
                  <a:srgbClr val="333333"/>
                </a:solidFill>
                <a:effectLst/>
                <a:uLnTx/>
                <a:uFillTx/>
                <a:latin typeface="Montserrat" panose="00000500000000000000"/>
                <a:ea typeface="+mn-ea"/>
                <a:cs typeface="+mn-cs"/>
              </a:rPr>
              <a:t>EST</a:t>
            </a:r>
          </a:p>
        </p:txBody>
      </p:sp>
      <p:sp>
        <p:nvSpPr>
          <p:cNvPr id="3" name="Rectangle 2"/>
          <p:cNvSpPr/>
          <p:nvPr/>
        </p:nvSpPr>
        <p:spPr>
          <a:xfrm>
            <a:off x="223569" y="5081455"/>
            <a:ext cx="5396395" cy="1015663"/>
          </a:xfrm>
          <a:prstGeom prst="rect">
            <a:avLst/>
          </a:prstGeom>
        </p:spPr>
        <p:txBody>
          <a:bodyPr wrap="square" numCol="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333333"/>
                </a:solidFill>
                <a:effectLst/>
                <a:latin typeface="Montserrat" panose="00000500000000000000"/>
              </a:rPr>
              <a:t>Christie </a:t>
            </a:r>
            <a:r>
              <a:rPr lang="en-US" sz="1200" b="1" i="0" dirty="0" err="1">
                <a:solidFill>
                  <a:srgbClr val="333333"/>
                </a:solidFill>
                <a:effectLst/>
                <a:latin typeface="Montserrat" panose="00000500000000000000"/>
              </a:rPr>
              <a:t>Alappat</a:t>
            </a:r>
            <a:r>
              <a:rPr lang="en-US" sz="1200" b="0" i="0" dirty="0">
                <a:solidFill>
                  <a:srgbClr val="333333"/>
                </a:solidFill>
                <a:effectLst/>
                <a:latin typeface="Montserrat" panose="00000500000000000000"/>
              </a:rPr>
              <a:t>, </a:t>
            </a:r>
            <a:r>
              <a:rPr lang="en-US" sz="1200" b="0" i="1" dirty="0">
                <a:solidFill>
                  <a:srgbClr val="333333"/>
                </a:solidFill>
                <a:effectLst/>
                <a:latin typeface="Montserrat" panose="00000500000000000000"/>
              </a:rPr>
              <a:t>Friedrich-Alexander-Universität Erlangen-</a:t>
            </a:r>
            <a:r>
              <a:rPr lang="en-US" sz="1200" b="0" i="1" dirty="0" err="1">
                <a:solidFill>
                  <a:srgbClr val="333333"/>
                </a:solidFill>
                <a:effectLst/>
                <a:latin typeface="Montserrat" panose="00000500000000000000"/>
              </a:rPr>
              <a:t>Nürnberg</a:t>
            </a:r>
            <a:r>
              <a:rPr lang="en-US" sz="1200" b="0" i="1" dirty="0">
                <a:solidFill>
                  <a:srgbClr val="333333"/>
                </a:solidFill>
                <a:effectLst/>
                <a:latin typeface="Montserrat" panose="00000500000000000000"/>
              </a:rPr>
              <a:t>, Germany</a:t>
            </a:r>
            <a:br>
              <a:rPr lang="en-US" sz="1200" i="1" dirty="0">
                <a:latin typeface="Montserrat" panose="00000500000000000000"/>
              </a:rPr>
            </a:br>
            <a:r>
              <a:rPr lang="en-US" sz="1200" b="1" i="0" dirty="0">
                <a:solidFill>
                  <a:srgbClr val="333333"/>
                </a:solidFill>
                <a:effectLst/>
                <a:latin typeface="Montserrat" panose="00000500000000000000"/>
              </a:rPr>
              <a:t>Achim </a:t>
            </a:r>
            <a:r>
              <a:rPr lang="en-US" sz="1200" b="1" i="0" dirty="0" err="1">
                <a:solidFill>
                  <a:srgbClr val="333333"/>
                </a:solidFill>
                <a:effectLst/>
                <a:latin typeface="Montserrat" panose="00000500000000000000"/>
              </a:rPr>
              <a:t>Basermann</a:t>
            </a:r>
            <a:r>
              <a:rPr lang="en-US" sz="1200" b="0" i="0" dirty="0">
                <a:solidFill>
                  <a:srgbClr val="333333"/>
                </a:solidFill>
                <a:effectLst/>
                <a:latin typeface="Montserrat" panose="00000500000000000000"/>
              </a:rPr>
              <a:t>, </a:t>
            </a:r>
            <a:r>
              <a:rPr lang="en-US" sz="1200" b="0" i="1" dirty="0">
                <a:solidFill>
                  <a:srgbClr val="333333"/>
                </a:solidFill>
                <a:effectLst/>
                <a:latin typeface="Montserrat" panose="00000500000000000000"/>
              </a:rPr>
              <a:t>German Aerospace Center (DLR), Germany</a:t>
            </a:r>
            <a:br>
              <a:rPr lang="en-US" sz="1200" dirty="0">
                <a:latin typeface="Montserrat" panose="00000500000000000000"/>
              </a:rPr>
            </a:br>
            <a:r>
              <a:rPr lang="en-US" sz="1200" b="1" i="0" dirty="0">
                <a:solidFill>
                  <a:srgbClr val="333333"/>
                </a:solidFill>
                <a:effectLst/>
                <a:latin typeface="Montserrat" panose="00000500000000000000"/>
              </a:rPr>
              <a:t>Alan R. Bishop</a:t>
            </a:r>
            <a:r>
              <a:rPr lang="en-US" sz="1200" b="0" i="0" dirty="0">
                <a:solidFill>
                  <a:srgbClr val="333333"/>
                </a:solidFill>
                <a:effectLst/>
                <a:latin typeface="Montserrat" panose="00000500000000000000"/>
              </a:rPr>
              <a:t>, </a:t>
            </a:r>
            <a:r>
              <a:rPr lang="en-US" sz="1200" b="0" i="1" dirty="0">
                <a:solidFill>
                  <a:srgbClr val="333333"/>
                </a:solidFill>
                <a:effectLst/>
                <a:latin typeface="Montserrat" panose="00000500000000000000"/>
              </a:rPr>
              <a:t>Los Alamos National Laboratory, U.S.</a:t>
            </a:r>
            <a:br>
              <a:rPr lang="en-US" sz="1200" i="1" dirty="0">
                <a:latin typeface="Montserrat" panose="00000500000000000000"/>
              </a:rPr>
            </a:br>
            <a:r>
              <a:rPr lang="en-US" sz="1200" b="1" i="0" dirty="0">
                <a:solidFill>
                  <a:srgbClr val="333333"/>
                </a:solidFill>
                <a:effectLst/>
                <a:latin typeface="Montserrat" panose="00000500000000000000"/>
              </a:rPr>
              <a:t>Holger </a:t>
            </a:r>
            <a:r>
              <a:rPr lang="en-US" sz="1200" b="1" i="0" dirty="0" err="1">
                <a:solidFill>
                  <a:srgbClr val="333333"/>
                </a:solidFill>
                <a:effectLst/>
                <a:latin typeface="Montserrat" panose="00000500000000000000"/>
              </a:rPr>
              <a:t>Fehske</a:t>
            </a:r>
            <a:r>
              <a:rPr lang="en-US" sz="1200" b="0" i="0" dirty="0">
                <a:solidFill>
                  <a:srgbClr val="333333"/>
                </a:solidFill>
                <a:effectLst/>
                <a:latin typeface="Montserrat" panose="00000500000000000000"/>
              </a:rPr>
              <a:t>, </a:t>
            </a:r>
            <a:r>
              <a:rPr lang="en-US" sz="1200" b="0" i="1" dirty="0">
                <a:solidFill>
                  <a:srgbClr val="333333"/>
                </a:solidFill>
                <a:effectLst/>
                <a:latin typeface="Montserrat" panose="00000500000000000000"/>
              </a:rPr>
              <a:t>University of Greifswald, Germany</a:t>
            </a:r>
            <a:br>
              <a:rPr lang="en-US" sz="1200" dirty="0">
                <a:latin typeface="Montserrat" panose="00000500000000000000"/>
              </a:rPr>
            </a:br>
            <a:endParaRPr lang="en-US" sz="1200" dirty="0">
              <a:latin typeface="Montserrat" panose="00000500000000000000"/>
            </a:endParaRPr>
          </a:p>
        </p:txBody>
      </p:sp>
      <p:sp>
        <p:nvSpPr>
          <p:cNvPr id="9" name="TextBox 8"/>
          <p:cNvSpPr txBox="1"/>
          <p:nvPr/>
        </p:nvSpPr>
        <p:spPr>
          <a:xfrm>
            <a:off x="0" y="2165552"/>
            <a:ext cx="12192000" cy="224676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i="0" dirty="0">
                <a:solidFill>
                  <a:srgbClr val="000000"/>
                </a:solidFill>
                <a:effectLst/>
                <a:latin typeface="Montserrat" panose="00000500000000000000"/>
              </a:rPr>
              <a:t>The sparse matrix-vector multiplication (</a:t>
            </a:r>
            <a:r>
              <a:rPr lang="en-US" sz="1400" b="0" i="0" dirty="0" err="1">
                <a:solidFill>
                  <a:srgbClr val="000000"/>
                </a:solidFill>
                <a:effectLst/>
                <a:latin typeface="Montserrat" panose="00000500000000000000"/>
              </a:rPr>
              <a:t>SpMV</a:t>
            </a:r>
            <a:r>
              <a:rPr lang="en-US" sz="1400" b="0" i="0" dirty="0">
                <a:solidFill>
                  <a:srgbClr val="000000"/>
                </a:solidFill>
                <a:effectLst/>
                <a:latin typeface="Montserrat" panose="00000500000000000000"/>
              </a:rPr>
              <a:t>) kernel is a key performance-limiting component of numerous algorithms in computational science. Despite the kernel’s apparent simplicity, the sparse and potentially irregular data access patterns of </a:t>
            </a:r>
            <a:r>
              <a:rPr lang="en-US" sz="1400" b="0" i="0" dirty="0" err="1">
                <a:solidFill>
                  <a:srgbClr val="000000"/>
                </a:solidFill>
                <a:effectLst/>
                <a:latin typeface="Montserrat" panose="00000500000000000000"/>
              </a:rPr>
              <a:t>SpMV</a:t>
            </a:r>
            <a:r>
              <a:rPr lang="en-US" sz="1400" b="0" i="0" dirty="0">
                <a:solidFill>
                  <a:srgbClr val="000000"/>
                </a:solidFill>
                <a:effectLst/>
                <a:latin typeface="Montserrat" panose="00000500000000000000"/>
              </a:rPr>
              <a:t> and its intrinsically low computational intensity have been challenging the development of high-performance implementations of sparse algorithms over decades.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Montserrat" panose="0000050000000000000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i="0" dirty="0">
                <a:solidFill>
                  <a:srgbClr val="000000"/>
                </a:solidFill>
                <a:effectLst/>
                <a:latin typeface="Montserrat" panose="00000500000000000000"/>
              </a:rPr>
              <a:t>In this talk, we present methods to increase the computational intensity and thereby accelerate the performance of </a:t>
            </a:r>
            <a:r>
              <a:rPr lang="en-US" sz="1400" b="0" i="0" dirty="0" err="1">
                <a:solidFill>
                  <a:srgbClr val="000000"/>
                </a:solidFill>
                <a:effectLst/>
                <a:latin typeface="Montserrat" panose="00000500000000000000"/>
              </a:rPr>
              <a:t>SpMV</a:t>
            </a:r>
            <a:r>
              <a:rPr lang="en-US" sz="1400" b="0" i="0" dirty="0">
                <a:solidFill>
                  <a:srgbClr val="000000"/>
                </a:solidFill>
                <a:effectLst/>
                <a:latin typeface="Montserrat" panose="00000500000000000000"/>
              </a:rPr>
              <a:t> kernels. The method is based on the concept of levels as developed in the context of our RACE library framework. We demonstrate that one can typically achieve a speedup of 1.5-4x on a single modern Intel or AMD multicore chip for symmetric </a:t>
            </a:r>
            <a:r>
              <a:rPr lang="en-US" sz="1400" b="0" i="0" dirty="0" err="1">
                <a:solidFill>
                  <a:srgbClr val="000000"/>
                </a:solidFill>
                <a:effectLst/>
                <a:latin typeface="Montserrat" panose="00000500000000000000"/>
              </a:rPr>
              <a:t>SpMV</a:t>
            </a:r>
            <a:r>
              <a:rPr lang="en-US" sz="1400" b="0" i="0" dirty="0">
                <a:solidFill>
                  <a:srgbClr val="000000"/>
                </a:solidFill>
                <a:effectLst/>
                <a:latin typeface="Montserrat" panose="00000500000000000000"/>
              </a:rPr>
              <a:t> and matrix power kernels using this level-based approach. After briefly introducing the optimization strategy, we apply these optimized kernels in iterative solvers. To this end, we discuss the coupling of the RACE library with the </a:t>
            </a:r>
            <a:r>
              <a:rPr lang="en-US" sz="1400" b="0" i="0" dirty="0" err="1">
                <a:solidFill>
                  <a:srgbClr val="000000"/>
                </a:solidFill>
                <a:effectLst/>
                <a:latin typeface="Montserrat" panose="00000500000000000000"/>
              </a:rPr>
              <a:t>Trilinos</a:t>
            </a:r>
            <a:r>
              <a:rPr lang="en-US" sz="1400" b="0" i="0" dirty="0">
                <a:solidFill>
                  <a:srgbClr val="000000"/>
                </a:solidFill>
                <a:effectLst/>
                <a:latin typeface="Montserrat" panose="00000500000000000000"/>
              </a:rPr>
              <a:t> framework and address the application to communication-avoiding s-step </a:t>
            </a:r>
            <a:r>
              <a:rPr lang="en-US" sz="1400" b="0" i="0" dirty="0" err="1">
                <a:solidFill>
                  <a:srgbClr val="000000"/>
                </a:solidFill>
                <a:effectLst/>
                <a:latin typeface="Montserrat" panose="00000500000000000000"/>
              </a:rPr>
              <a:t>Krylov</a:t>
            </a:r>
            <a:r>
              <a:rPr lang="en-US" sz="1400" b="0" i="0" dirty="0">
                <a:solidFill>
                  <a:srgbClr val="000000"/>
                </a:solidFill>
                <a:effectLst/>
                <a:latin typeface="Montserrat" panose="00000500000000000000"/>
              </a:rPr>
              <a:t> solvers, polynomial preconditioners, and algebraic multigrid (AMG) preconditioners. We then dive into the performance benefits and challenges of the RACE integration and show that our optimization produces numerically identical results and improves the total solver time by 1.3x - 2x.</a:t>
            </a:r>
            <a:endParaRPr kumimoji="0" lang="en-US" sz="1400" b="0" i="0" u="none" strike="noStrike" kern="1200" cap="none" spc="0" normalizeH="0" baseline="0" noProof="0" dirty="0">
              <a:ln>
                <a:noFill/>
              </a:ln>
              <a:solidFill>
                <a:prstClr val="black"/>
              </a:solidFill>
              <a:effectLst/>
              <a:uLnTx/>
              <a:uFillTx/>
              <a:latin typeface="Montserrat" panose="00000500000000000000"/>
            </a:endParaRPr>
          </a:p>
        </p:txBody>
      </p:sp>
      <p:sp>
        <p:nvSpPr>
          <p:cNvPr id="5" name="TextBox 4">
            <a:extLst>
              <a:ext uri="{FF2B5EF4-FFF2-40B4-BE49-F238E27FC236}">
                <a16:creationId xmlns:a16="http://schemas.microsoft.com/office/drawing/2014/main" id="{3F2A753C-2940-4EEF-BE80-A522D854FDE0}"/>
              </a:ext>
            </a:extLst>
          </p:cNvPr>
          <p:cNvSpPr txBox="1"/>
          <p:nvPr/>
        </p:nvSpPr>
        <p:spPr>
          <a:xfrm>
            <a:off x="6337121" y="5131739"/>
            <a:ext cx="5631310" cy="1107996"/>
          </a:xfrm>
          <a:prstGeom prst="rect">
            <a:avLst/>
          </a:prstGeom>
          <a:noFill/>
        </p:spPr>
        <p:txBody>
          <a:bodyPr wrap="square" rtlCol="0">
            <a:spAutoFit/>
          </a:bodyPr>
          <a:lstStyle/>
          <a:p>
            <a:pPr algn="ctr"/>
            <a:r>
              <a:rPr lang="en-US" sz="1200" b="1" i="0" dirty="0">
                <a:solidFill>
                  <a:srgbClr val="333333"/>
                </a:solidFill>
                <a:effectLst/>
                <a:latin typeface="Montserrat" panose="00000500000000000000"/>
              </a:rPr>
              <a:t>Georg Hager</a:t>
            </a:r>
            <a:r>
              <a:rPr lang="en-US" sz="1200" b="0" i="0" dirty="0">
                <a:solidFill>
                  <a:srgbClr val="333333"/>
                </a:solidFill>
                <a:effectLst/>
                <a:latin typeface="Montserrat" panose="00000500000000000000"/>
              </a:rPr>
              <a:t>, </a:t>
            </a:r>
            <a:r>
              <a:rPr lang="en-US" sz="1200" b="0" i="1" dirty="0">
                <a:solidFill>
                  <a:srgbClr val="333333"/>
                </a:solidFill>
                <a:effectLst/>
                <a:latin typeface="Montserrat" panose="00000500000000000000"/>
              </a:rPr>
              <a:t>Friedrich-Alexander-Universität Erlangen-</a:t>
            </a:r>
            <a:r>
              <a:rPr lang="en-US" sz="1200" b="0" i="1" dirty="0" err="1">
                <a:solidFill>
                  <a:srgbClr val="333333"/>
                </a:solidFill>
                <a:effectLst/>
                <a:latin typeface="Montserrat" panose="00000500000000000000"/>
              </a:rPr>
              <a:t>Nürnberg</a:t>
            </a:r>
            <a:r>
              <a:rPr lang="en-US" sz="1200" b="0" i="1" dirty="0">
                <a:solidFill>
                  <a:srgbClr val="333333"/>
                </a:solidFill>
                <a:effectLst/>
                <a:latin typeface="Montserrat" panose="00000500000000000000"/>
              </a:rPr>
              <a:t>, Germany</a:t>
            </a:r>
            <a:br>
              <a:rPr lang="en-US" sz="1200" dirty="0">
                <a:latin typeface="Montserrat" panose="00000500000000000000"/>
              </a:rPr>
            </a:br>
            <a:r>
              <a:rPr lang="en-US" sz="1200" b="1" i="0" dirty="0">
                <a:solidFill>
                  <a:srgbClr val="333333"/>
                </a:solidFill>
                <a:effectLst/>
                <a:latin typeface="Montserrat" panose="00000500000000000000"/>
              </a:rPr>
              <a:t>Olaf Schenk</a:t>
            </a:r>
            <a:r>
              <a:rPr lang="en-US" sz="1200" b="0" i="0" dirty="0">
                <a:solidFill>
                  <a:srgbClr val="333333"/>
                </a:solidFill>
                <a:effectLst/>
                <a:latin typeface="Montserrat" panose="00000500000000000000"/>
              </a:rPr>
              <a:t>, </a:t>
            </a:r>
            <a:r>
              <a:rPr lang="en-US" sz="1200" b="0" i="1" dirty="0" err="1">
                <a:solidFill>
                  <a:srgbClr val="333333"/>
                </a:solidFill>
                <a:effectLst/>
                <a:latin typeface="Montserrat" panose="00000500000000000000"/>
              </a:rPr>
              <a:t>Università</a:t>
            </a:r>
            <a:r>
              <a:rPr lang="en-US" sz="1200" b="0" i="1" dirty="0">
                <a:solidFill>
                  <a:srgbClr val="333333"/>
                </a:solidFill>
                <a:effectLst/>
                <a:latin typeface="Montserrat" panose="00000500000000000000"/>
              </a:rPr>
              <a:t> </a:t>
            </a:r>
            <a:r>
              <a:rPr lang="en-US" sz="1200" b="0" i="1" dirty="0" err="1">
                <a:solidFill>
                  <a:srgbClr val="333333"/>
                </a:solidFill>
                <a:effectLst/>
                <a:latin typeface="Montserrat" panose="00000500000000000000"/>
              </a:rPr>
              <a:t>della</a:t>
            </a:r>
            <a:r>
              <a:rPr lang="en-US" sz="1200" b="0" i="1" dirty="0">
                <a:solidFill>
                  <a:srgbClr val="333333"/>
                </a:solidFill>
                <a:effectLst/>
                <a:latin typeface="Montserrat" panose="00000500000000000000"/>
              </a:rPr>
              <a:t> </a:t>
            </a:r>
            <a:r>
              <a:rPr lang="en-US" sz="1200" b="0" i="1" dirty="0" err="1">
                <a:solidFill>
                  <a:srgbClr val="333333"/>
                </a:solidFill>
                <a:effectLst/>
                <a:latin typeface="Montserrat" panose="00000500000000000000"/>
              </a:rPr>
              <a:t>Svizzera</a:t>
            </a:r>
            <a:r>
              <a:rPr lang="en-US" sz="1200" b="0" i="1" dirty="0">
                <a:solidFill>
                  <a:srgbClr val="333333"/>
                </a:solidFill>
                <a:effectLst/>
                <a:latin typeface="Montserrat" panose="00000500000000000000"/>
              </a:rPr>
              <a:t> </a:t>
            </a:r>
            <a:r>
              <a:rPr lang="en-US" sz="1200" b="0" i="1" dirty="0" err="1">
                <a:solidFill>
                  <a:srgbClr val="333333"/>
                </a:solidFill>
                <a:effectLst/>
                <a:latin typeface="Montserrat" panose="00000500000000000000"/>
              </a:rPr>
              <a:t>italiana</a:t>
            </a:r>
            <a:r>
              <a:rPr lang="en-US" sz="1200" b="0" i="1" dirty="0">
                <a:solidFill>
                  <a:srgbClr val="333333"/>
                </a:solidFill>
                <a:effectLst/>
                <a:latin typeface="Montserrat" panose="00000500000000000000"/>
              </a:rPr>
              <a:t>, Switzerland</a:t>
            </a:r>
            <a:br>
              <a:rPr lang="en-US" sz="1200" dirty="0">
                <a:latin typeface="Montserrat" panose="00000500000000000000"/>
              </a:rPr>
            </a:br>
            <a:r>
              <a:rPr lang="en-US" sz="1200" b="1" i="0" dirty="0">
                <a:solidFill>
                  <a:srgbClr val="333333"/>
                </a:solidFill>
                <a:effectLst/>
                <a:latin typeface="Montserrat" panose="00000500000000000000"/>
              </a:rPr>
              <a:t>Jonas </a:t>
            </a:r>
            <a:r>
              <a:rPr lang="en-US" sz="1200" b="1" i="0" dirty="0" err="1">
                <a:solidFill>
                  <a:srgbClr val="333333"/>
                </a:solidFill>
                <a:effectLst/>
                <a:latin typeface="Montserrat" panose="00000500000000000000"/>
              </a:rPr>
              <a:t>Thies</a:t>
            </a:r>
            <a:r>
              <a:rPr lang="en-US" sz="1200" b="0" i="0" dirty="0">
                <a:solidFill>
                  <a:srgbClr val="333333"/>
                </a:solidFill>
                <a:effectLst/>
                <a:latin typeface="Montserrat" panose="00000500000000000000"/>
              </a:rPr>
              <a:t>, </a:t>
            </a:r>
            <a:r>
              <a:rPr lang="en-US" sz="1200" b="0" i="1" dirty="0">
                <a:solidFill>
                  <a:srgbClr val="333333"/>
                </a:solidFill>
                <a:effectLst/>
                <a:latin typeface="Montserrat" panose="00000500000000000000"/>
              </a:rPr>
              <a:t>Delft University of Technology, The Netherlands</a:t>
            </a:r>
            <a:br>
              <a:rPr lang="en-US" sz="1200" dirty="0">
                <a:latin typeface="Montserrat" panose="00000500000000000000"/>
              </a:rPr>
            </a:br>
            <a:r>
              <a:rPr lang="en-US" sz="1200" b="1" i="0" dirty="0">
                <a:solidFill>
                  <a:srgbClr val="333333"/>
                </a:solidFill>
                <a:effectLst/>
                <a:latin typeface="Montserrat" panose="00000500000000000000"/>
              </a:rPr>
              <a:t>Gerhard </a:t>
            </a:r>
            <a:r>
              <a:rPr lang="en-US" sz="1200" b="1" i="0" dirty="0" err="1">
                <a:solidFill>
                  <a:srgbClr val="333333"/>
                </a:solidFill>
                <a:effectLst/>
                <a:latin typeface="Montserrat" panose="00000500000000000000"/>
              </a:rPr>
              <a:t>Wellein</a:t>
            </a:r>
            <a:r>
              <a:rPr lang="en-US" sz="1200" b="0" i="0" dirty="0">
                <a:solidFill>
                  <a:srgbClr val="333333"/>
                </a:solidFill>
                <a:effectLst/>
                <a:latin typeface="Montserrat" panose="00000500000000000000"/>
              </a:rPr>
              <a:t>, </a:t>
            </a:r>
            <a:r>
              <a:rPr lang="en-US" sz="1200" b="0" i="1" dirty="0">
                <a:solidFill>
                  <a:srgbClr val="333333"/>
                </a:solidFill>
                <a:effectLst/>
                <a:latin typeface="Montserrat" panose="00000500000000000000"/>
              </a:rPr>
              <a:t>Friedrich-Alexander-Universität Erlangen-</a:t>
            </a:r>
            <a:r>
              <a:rPr lang="en-US" sz="1200" b="0" i="1" dirty="0" err="1">
                <a:solidFill>
                  <a:srgbClr val="333333"/>
                </a:solidFill>
                <a:effectLst/>
                <a:latin typeface="Montserrat" panose="00000500000000000000"/>
              </a:rPr>
              <a:t>Nürnberg</a:t>
            </a:r>
            <a:r>
              <a:rPr lang="en-US" sz="1200" b="0" i="1" dirty="0">
                <a:solidFill>
                  <a:srgbClr val="333333"/>
                </a:solidFill>
                <a:effectLst/>
                <a:latin typeface="Montserrat" panose="00000500000000000000"/>
              </a:rPr>
              <a:t>, Germany</a:t>
            </a:r>
            <a:endParaRPr kumimoji="0" lang="en-US" sz="1200" b="0" i="1" u="none" strike="noStrike" kern="1200" cap="none" spc="0" normalizeH="0" baseline="0" noProof="0" dirty="0">
              <a:ln>
                <a:noFill/>
              </a:ln>
              <a:solidFill>
                <a:srgbClr val="333333"/>
              </a:solidFill>
              <a:effectLst/>
              <a:uLnTx/>
              <a:uFillTx/>
              <a:latin typeface="Montserrat" panose="00000500000000000000"/>
            </a:endParaRPr>
          </a:p>
          <a:p>
            <a:endParaRPr lang="en-US" dirty="0"/>
          </a:p>
        </p:txBody>
      </p:sp>
    </p:spTree>
    <p:extLst>
      <p:ext uri="{BB962C8B-B14F-4D97-AF65-F5344CB8AC3E}">
        <p14:creationId xmlns:p14="http://schemas.microsoft.com/office/powerpoint/2010/main" val="2345866812"/>
      </p:ext>
    </p:extLst>
  </p:cSld>
  <p:clrMapOvr>
    <a:masterClrMapping/>
  </p:clrMapOvr>
</p:sld>
</file>

<file path=ppt/theme/theme1.xml><?xml version="1.0" encoding="utf-8"?>
<a:theme xmlns:a="http://schemas.openxmlformats.org/drawingml/2006/main" name="Retrospect">
  <a:themeElements>
    <a:clrScheme name="SIAM 2019">
      <a:dk1>
        <a:sysClr val="windowText" lastClr="000000"/>
      </a:dk1>
      <a:lt1>
        <a:sysClr val="window" lastClr="FFFFFF"/>
      </a:lt1>
      <a:dk2>
        <a:srgbClr val="66676C"/>
      </a:dk2>
      <a:lt2>
        <a:srgbClr val="FDE48D"/>
      </a:lt2>
      <a:accent1>
        <a:srgbClr val="00A79F"/>
      </a:accent1>
      <a:accent2>
        <a:srgbClr val="006CB4"/>
      </a:accent2>
      <a:accent3>
        <a:srgbClr val="E06C2A"/>
      </a:accent3>
      <a:accent4>
        <a:srgbClr val="98C11D"/>
      </a:accent4>
      <a:accent5>
        <a:srgbClr val="EAAA00"/>
      </a:accent5>
      <a:accent6>
        <a:srgbClr val="00496A"/>
      </a:accent6>
      <a:hlink>
        <a:srgbClr val="43D1C0"/>
      </a:hlink>
      <a:folHlink>
        <a:srgbClr val="7A52C4"/>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F7A0CA67C4474FA509C39405CA0EF2" ma:contentTypeVersion="12" ma:contentTypeDescription="Create a new document." ma:contentTypeScope="" ma:versionID="decd5370cd4658d7414ab1188f08e057">
  <xsd:schema xmlns:xsd="http://www.w3.org/2001/XMLSchema" xmlns:xs="http://www.w3.org/2001/XMLSchema" xmlns:p="http://schemas.microsoft.com/office/2006/metadata/properties" xmlns:ns3="4692993d-e204-4073-952e-0718e7f376a5" xmlns:ns4="316738df-fe12-41cd-8f4d-382711ad25d6" targetNamespace="http://schemas.microsoft.com/office/2006/metadata/properties" ma:root="true" ma:fieldsID="a7c84dfc5d4db79f62e11ebd0eda31a8" ns3:_="" ns4:_="">
    <xsd:import namespace="4692993d-e204-4073-952e-0718e7f376a5"/>
    <xsd:import namespace="316738df-fe12-41cd-8f4d-382711ad25d6"/>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ystemTags" minOccurs="0"/>
                <xsd:element ref="ns3:MediaServiceGenerationTime" minOccurs="0"/>
                <xsd:element ref="ns3:MediaServiceEventHashCode" minOccurs="0"/>
                <xsd:element ref="ns3:MediaServiceOCR" minOccurs="0"/>
                <xsd:element ref="ns3:_activity" minOccurs="0"/>
                <xsd:element ref="ns4:SharedWithUsers" minOccurs="0"/>
                <xsd:element ref="ns4:SharedWithDetails" minOccurs="0"/>
                <xsd:element ref="ns4:SharingHintHash"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92993d-e204-4073-952e-0718e7f376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ystemTags" ma:index="11" nillable="true" ma:displayName="MediaServiceSystemTags" ma:hidden="true" ma:internalName="MediaServiceSystemTags"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6738df-fe12-41cd-8f4d-382711ad25d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4692993d-e204-4073-952e-0718e7f376a5" xsi:nil="true"/>
  </documentManagement>
</p:properties>
</file>

<file path=customXml/itemProps1.xml><?xml version="1.0" encoding="utf-8"?>
<ds:datastoreItem xmlns:ds="http://schemas.openxmlformats.org/officeDocument/2006/customXml" ds:itemID="{0A14470B-CEFD-434B-9699-7E1CBA2EA80D}">
  <ds:schemaRefs>
    <ds:schemaRef ds:uri="http://schemas.microsoft.com/sharepoint/v3/contenttype/forms"/>
  </ds:schemaRefs>
</ds:datastoreItem>
</file>

<file path=customXml/itemProps2.xml><?xml version="1.0" encoding="utf-8"?>
<ds:datastoreItem xmlns:ds="http://schemas.openxmlformats.org/officeDocument/2006/customXml" ds:itemID="{D7D62A1B-EA38-4F89-8F1F-33EAEEBF6E4A}">
  <ds:schemaRefs>
    <ds:schemaRef ds:uri="316738df-fe12-41cd-8f4d-382711ad25d6"/>
    <ds:schemaRef ds:uri="4692993d-e204-4073-952e-0718e7f376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EEE96FD-3A1B-467F-A00B-394428013DCB}">
  <ds:schemaRefs>
    <ds:schemaRef ds:uri="316738df-fe12-41cd-8f4d-382711ad25d6"/>
    <ds:schemaRef ds:uri="4692993d-e204-4073-952e-0718e7f376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5656</TotalTime>
  <Words>2721</Words>
  <Application>Microsoft Office PowerPoint</Application>
  <PresentationFormat>Widescreen</PresentationFormat>
  <Paragraphs>346</Paragraphs>
  <Slides>32</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Arvo</vt:lpstr>
      <vt:lpstr>Calibri</vt:lpstr>
      <vt:lpstr>Montserrat</vt:lpstr>
      <vt:lpstr>Noto Sans</vt:lpstr>
      <vt:lpstr>Proxima Nova Alt Bl</vt:lpstr>
      <vt:lpstr>Proxima Nova ScOsf Th</vt:lpstr>
      <vt:lpstr>ProximaNova-Light</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conferences?</vt:lpstr>
      <vt:lpstr>SIAM PP 2026 Proposal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Business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Moss Grum</dc:creator>
  <cp:lastModifiedBy>Moss Grum</cp:lastModifiedBy>
  <cp:revision>6</cp:revision>
  <dcterms:created xsi:type="dcterms:W3CDTF">2024-02-23T18:47:05Z</dcterms:created>
  <dcterms:modified xsi:type="dcterms:W3CDTF">2024-03-05T13:48:53Z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0x010100CDF7A0CA67C4474FA509C39405CA0EF2</vt:lpwstr>
  </property>
</Properties>
</file>