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23"/>
  </p:notesMasterIdLst>
  <p:sldIdLst>
    <p:sldId id="272" r:id="rId2"/>
    <p:sldId id="288" r:id="rId3"/>
    <p:sldId id="320" r:id="rId4"/>
    <p:sldId id="290" r:id="rId5"/>
    <p:sldId id="308" r:id="rId6"/>
    <p:sldId id="265" r:id="rId7"/>
    <p:sldId id="287" r:id="rId8"/>
    <p:sldId id="326" r:id="rId9"/>
    <p:sldId id="278" r:id="rId10"/>
    <p:sldId id="322" r:id="rId11"/>
    <p:sldId id="293" r:id="rId12"/>
    <p:sldId id="289" r:id="rId13"/>
    <p:sldId id="296" r:id="rId14"/>
    <p:sldId id="297" r:id="rId15"/>
    <p:sldId id="298" r:id="rId16"/>
    <p:sldId id="299" r:id="rId17"/>
    <p:sldId id="328" r:id="rId18"/>
    <p:sldId id="301" r:id="rId19"/>
    <p:sldId id="302" r:id="rId20"/>
    <p:sldId id="285" r:id="rId21"/>
    <p:sldId id="30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44" userDrawn="1">
          <p15:clr>
            <a:srgbClr val="A4A3A4"/>
          </p15:clr>
        </p15:guide>
        <p15:guide id="3" orient="horz" pos="504" userDrawn="1">
          <p15:clr>
            <a:srgbClr val="A4A3A4"/>
          </p15:clr>
        </p15:guide>
        <p15:guide id="7" orient="horz" pos="3552" userDrawn="1">
          <p15:clr>
            <a:srgbClr val="A4A3A4"/>
          </p15:clr>
        </p15:guide>
        <p15:guide id="8" pos="3840" userDrawn="1">
          <p15:clr>
            <a:srgbClr val="A4A3A4"/>
          </p15:clr>
        </p15:guide>
        <p15:guide id="10" orient="horz" pos="2280" userDrawn="1">
          <p15:clr>
            <a:srgbClr val="A4A3A4"/>
          </p15:clr>
        </p15:guide>
        <p15:guide id="11" pos="69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O. Moore" initials="ROM" lastIdx="3" clrIdx="0">
    <p:extLst>
      <p:ext uri="{19B8F6BF-5375-455C-9EA6-DF929625EA0E}">
        <p15:presenceInfo xmlns:p15="http://schemas.microsoft.com/office/powerpoint/2012/main" userId="S::moore@siam.org::5fc98214-44f9-4536-9918-ef867a06af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E06C2A"/>
    <a:srgbClr val="E02D21"/>
    <a:srgbClr val="84C0BB"/>
    <a:srgbClr val="6A3895"/>
    <a:srgbClr val="FCFCFC"/>
    <a:srgbClr val="FBCD2C"/>
    <a:srgbClr val="D05400"/>
    <a:srgbClr val="FF66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1" autoAdjust="0"/>
    <p:restoredTop sz="86701" autoAdjust="0"/>
  </p:normalViewPr>
  <p:slideViewPr>
    <p:cSldViewPr snapToGrid="0">
      <p:cViewPr varScale="1">
        <p:scale>
          <a:sx n="58" d="100"/>
          <a:sy n="58" d="100"/>
        </p:scale>
        <p:origin x="840" y="48"/>
      </p:cViewPr>
      <p:guideLst>
        <p:guide pos="744"/>
        <p:guide orient="horz" pos="504"/>
        <p:guide orient="horz" pos="3552"/>
        <p:guide pos="3840"/>
        <p:guide orient="horz" pos="2280"/>
        <p:guide pos="6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5"/>
            </a:solidFill>
            <a:ln w="9525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effectLst/>
                    <a:latin typeface="Arvo" panose="0200000000000000000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Sheet1!$A$10:$A$19</c:f>
              <c:strCache>
                <c:ptCount val="10"/>
                <c:pt idx="0">
                  <c:v>2003, Austin, TX</c:v>
                </c:pt>
                <c:pt idx="1">
                  <c:v>2005, Avignon, France</c:v>
                </c:pt>
                <c:pt idx="2">
                  <c:v>2007, Santa Fe, NM</c:v>
                </c:pt>
                <c:pt idx="3">
                  <c:v>2009, Leipzig, Germany</c:v>
                </c:pt>
                <c:pt idx="4">
                  <c:v>2011, Long Beach, CA</c:v>
                </c:pt>
                <c:pt idx="5">
                  <c:v>2013, Padova, Italy</c:v>
                </c:pt>
                <c:pt idx="6">
                  <c:v>2015, Stanford, CA</c:v>
                </c:pt>
                <c:pt idx="7">
                  <c:v>2017, Erlangen, Germany</c:v>
                </c:pt>
                <c:pt idx="8">
                  <c:v>2019, Houston, TX</c:v>
                </c:pt>
                <c:pt idx="9">
                  <c:v>2021, Milan, Italy *VIRTUAL*</c:v>
                </c:pt>
              </c:strCache>
            </c:strRef>
          </c:cat>
          <c:val>
            <c:numRef>
              <c:f>Sheet1!$B$10:$B$19</c:f>
              <c:numCache>
                <c:formatCode>General</c:formatCode>
                <c:ptCount val="10"/>
                <c:pt idx="0">
                  <c:v>255</c:v>
                </c:pt>
                <c:pt idx="1">
                  <c:v>270</c:v>
                </c:pt>
                <c:pt idx="2">
                  <c:v>285</c:v>
                </c:pt>
                <c:pt idx="3">
                  <c:v>347</c:v>
                </c:pt>
                <c:pt idx="4">
                  <c:v>351</c:v>
                </c:pt>
                <c:pt idx="5">
                  <c:v>444</c:v>
                </c:pt>
                <c:pt idx="6">
                  <c:v>425</c:v>
                </c:pt>
                <c:pt idx="7">
                  <c:v>446</c:v>
                </c:pt>
                <c:pt idx="8">
                  <c:v>361</c:v>
                </c:pt>
                <c:pt idx="9">
                  <c:v>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0B-4C9C-96CB-E34C8A8EDC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348731664"/>
        <c:axId val="-348734928"/>
      </c:barChart>
      <c:catAx>
        <c:axId val="-348731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Montserrat" panose="00000500000000000000"/>
                <a:ea typeface="+mn-ea"/>
                <a:cs typeface="+mn-cs"/>
              </a:defRPr>
            </a:pPr>
            <a:endParaRPr lang="en-US"/>
          </a:p>
        </c:txPr>
        <c:crossAx val="-348734928"/>
        <c:crosses val="autoZero"/>
        <c:auto val="1"/>
        <c:lblAlgn val="ctr"/>
        <c:lblOffset val="100"/>
        <c:noMultiLvlLbl val="0"/>
      </c:catAx>
      <c:valAx>
        <c:axId val="-34873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Montserrat" panose="00000500000000000000"/>
                <a:ea typeface="+mn-ea"/>
                <a:cs typeface="+mn-cs"/>
              </a:defRPr>
            </a:pPr>
            <a:endParaRPr lang="en-US"/>
          </a:p>
        </c:txPr>
        <c:crossAx val="-34873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633330880368932E-2"/>
          <c:y val="3.2535348404030141E-2"/>
          <c:w val="0.9161174479358305"/>
          <c:h val="0.851640419947506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Nonstudent</c:v>
                </c:pt>
              </c:strCache>
            </c:strRef>
          </c:tx>
          <c:spPr>
            <a:solidFill>
              <a:schemeClr val="accent1"/>
            </a:solidFill>
            <a:ln w="9525"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Sheet1!$A$2:$A$23</c:f>
              <c:strCache>
                <c:ptCount val="22"/>
                <c:pt idx="0">
                  <c:v>CSE</c:v>
                </c:pt>
                <c:pt idx="1">
                  <c:v>DATA</c:v>
                </c:pt>
                <c:pt idx="2">
                  <c:v>OPT</c:v>
                </c:pt>
                <c:pt idx="3">
                  <c:v>DS</c:v>
                </c:pt>
                <c:pt idx="4">
                  <c:v>APDE</c:v>
                </c:pt>
                <c:pt idx="5">
                  <c:v>LS</c:v>
                </c:pt>
                <c:pt idx="6">
                  <c:v>UQ</c:v>
                </c:pt>
                <c:pt idx="7">
                  <c:v>LA</c:v>
                </c:pt>
                <c:pt idx="8">
                  <c:v>SC</c:v>
                </c:pt>
                <c:pt idx="9">
                  <c:v>FME</c:v>
                </c:pt>
                <c:pt idx="10">
                  <c:v>ED</c:v>
                </c:pt>
                <c:pt idx="11">
                  <c:v>CST</c:v>
                </c:pt>
                <c:pt idx="12">
                  <c:v>IS</c:v>
                </c:pt>
                <c:pt idx="13">
                  <c:v>DM</c:v>
                </c:pt>
                <c:pt idx="14">
                  <c:v>ACDA</c:v>
                </c:pt>
                <c:pt idx="15">
                  <c:v>AG</c:v>
                </c:pt>
                <c:pt idx="16">
                  <c:v>MPE</c:v>
                </c:pt>
                <c:pt idx="17">
                  <c:v>GS</c:v>
                </c:pt>
                <c:pt idx="18">
                  <c:v>MS</c:v>
                </c:pt>
                <c:pt idx="19">
                  <c:v>NL</c:v>
                </c:pt>
                <c:pt idx="20">
                  <c:v>OPSF</c:v>
                </c:pt>
                <c:pt idx="21">
                  <c:v>GD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1324</c:v>
                </c:pt>
                <c:pt idx="1">
                  <c:v>652</c:v>
                </c:pt>
                <c:pt idx="2">
                  <c:v>628</c:v>
                </c:pt>
                <c:pt idx="3">
                  <c:v>716</c:v>
                </c:pt>
                <c:pt idx="4">
                  <c:v>356</c:v>
                </c:pt>
                <c:pt idx="5">
                  <c:v>475</c:v>
                </c:pt>
                <c:pt idx="6">
                  <c:v>454</c:v>
                </c:pt>
                <c:pt idx="7">
                  <c:v>414</c:v>
                </c:pt>
                <c:pt idx="8">
                  <c:v>422</c:v>
                </c:pt>
                <c:pt idx="9">
                  <c:v>273</c:v>
                </c:pt>
                <c:pt idx="10">
                  <c:v>221</c:v>
                </c:pt>
                <c:pt idx="11">
                  <c:v>329</c:v>
                </c:pt>
                <c:pt idx="12">
                  <c:v>332</c:v>
                </c:pt>
                <c:pt idx="13">
                  <c:v>266</c:v>
                </c:pt>
                <c:pt idx="14">
                  <c:v>153</c:v>
                </c:pt>
                <c:pt idx="15">
                  <c:v>237</c:v>
                </c:pt>
                <c:pt idx="16">
                  <c:v>190</c:v>
                </c:pt>
                <c:pt idx="17">
                  <c:v>283</c:v>
                </c:pt>
                <c:pt idx="18">
                  <c:v>189</c:v>
                </c:pt>
                <c:pt idx="19">
                  <c:v>194</c:v>
                </c:pt>
                <c:pt idx="20">
                  <c:v>105</c:v>
                </c:pt>
                <c:pt idx="2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70-4F36-80DC-324F2BB4F9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</c:v>
                </c:pt>
              </c:strCache>
            </c:strRef>
          </c:tx>
          <c:spPr>
            <a:solidFill>
              <a:schemeClr val="accent5"/>
            </a:solidFill>
            <a:ln w="9525"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Sheet1!$A$2:$A$23</c:f>
              <c:strCache>
                <c:ptCount val="22"/>
                <c:pt idx="0">
                  <c:v>CSE</c:v>
                </c:pt>
                <c:pt idx="1">
                  <c:v>DATA</c:v>
                </c:pt>
                <c:pt idx="2">
                  <c:v>OPT</c:v>
                </c:pt>
                <c:pt idx="3">
                  <c:v>DS</c:v>
                </c:pt>
                <c:pt idx="4">
                  <c:v>APDE</c:v>
                </c:pt>
                <c:pt idx="5">
                  <c:v>LS</c:v>
                </c:pt>
                <c:pt idx="6">
                  <c:v>UQ</c:v>
                </c:pt>
                <c:pt idx="7">
                  <c:v>LA</c:v>
                </c:pt>
                <c:pt idx="8">
                  <c:v>SC</c:v>
                </c:pt>
                <c:pt idx="9">
                  <c:v>FME</c:v>
                </c:pt>
                <c:pt idx="10">
                  <c:v>ED</c:v>
                </c:pt>
                <c:pt idx="11">
                  <c:v>CST</c:v>
                </c:pt>
                <c:pt idx="12">
                  <c:v>IS</c:v>
                </c:pt>
                <c:pt idx="13">
                  <c:v>DM</c:v>
                </c:pt>
                <c:pt idx="14">
                  <c:v>ACDA</c:v>
                </c:pt>
                <c:pt idx="15">
                  <c:v>AG</c:v>
                </c:pt>
                <c:pt idx="16">
                  <c:v>MPE</c:v>
                </c:pt>
                <c:pt idx="17">
                  <c:v>GS</c:v>
                </c:pt>
                <c:pt idx="18">
                  <c:v>MS</c:v>
                </c:pt>
                <c:pt idx="19">
                  <c:v>NL</c:v>
                </c:pt>
                <c:pt idx="20">
                  <c:v>OPSF</c:v>
                </c:pt>
                <c:pt idx="21">
                  <c:v>GD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0">
                  <c:v>1074</c:v>
                </c:pt>
                <c:pt idx="1">
                  <c:v>1115</c:v>
                </c:pt>
                <c:pt idx="2">
                  <c:v>658</c:v>
                </c:pt>
                <c:pt idx="3">
                  <c:v>517</c:v>
                </c:pt>
                <c:pt idx="4">
                  <c:v>492</c:v>
                </c:pt>
                <c:pt idx="5">
                  <c:v>319</c:v>
                </c:pt>
                <c:pt idx="6">
                  <c:v>287</c:v>
                </c:pt>
                <c:pt idx="7">
                  <c:v>308</c:v>
                </c:pt>
                <c:pt idx="8">
                  <c:v>244</c:v>
                </c:pt>
                <c:pt idx="9">
                  <c:v>363</c:v>
                </c:pt>
                <c:pt idx="10">
                  <c:v>371</c:v>
                </c:pt>
                <c:pt idx="11">
                  <c:v>259</c:v>
                </c:pt>
                <c:pt idx="12">
                  <c:v>182</c:v>
                </c:pt>
                <c:pt idx="13">
                  <c:v>173</c:v>
                </c:pt>
                <c:pt idx="14">
                  <c:v>284</c:v>
                </c:pt>
                <c:pt idx="15">
                  <c:v>170</c:v>
                </c:pt>
                <c:pt idx="16">
                  <c:v>215</c:v>
                </c:pt>
                <c:pt idx="17">
                  <c:v>113</c:v>
                </c:pt>
                <c:pt idx="18">
                  <c:v>108</c:v>
                </c:pt>
                <c:pt idx="19">
                  <c:v>101</c:v>
                </c:pt>
                <c:pt idx="20">
                  <c:v>34</c:v>
                </c:pt>
                <c:pt idx="2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70-4F36-80DC-324F2BB4F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100"/>
        <c:axId val="-166909088"/>
        <c:axId val="-166912896"/>
      </c:barChart>
      <c:catAx>
        <c:axId val="-16690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/>
                <a:ea typeface="+mn-ea"/>
                <a:cs typeface="+mn-cs"/>
              </a:defRPr>
            </a:pPr>
            <a:endParaRPr lang="en-US"/>
          </a:p>
        </c:txPr>
        <c:crossAx val="-166912896"/>
        <c:crosses val="autoZero"/>
        <c:auto val="0"/>
        <c:lblAlgn val="ctr"/>
        <c:lblOffset val="100"/>
        <c:noMultiLvlLbl val="0"/>
      </c:catAx>
      <c:valAx>
        <c:axId val="-16691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/>
                <a:ea typeface="+mn-ea"/>
                <a:cs typeface="+mn-cs"/>
              </a:defRPr>
            </a:pPr>
            <a:endParaRPr lang="en-US"/>
          </a:p>
        </c:txPr>
        <c:crossAx val="-16690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404040"/>
                </a:solidFill>
                <a:latin typeface="Montserrat" panose="0000050000000000000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404040"/>
                </a:solidFill>
                <a:latin typeface="Montserrat" panose="0000050000000000000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465383030392229"/>
          <c:y val="8.5015125227990637E-2"/>
          <c:w val="0.30912780505671539"/>
          <c:h val="5.73266227147163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78146650587605E-2"/>
          <c:y val="1.667877589931659E-2"/>
          <c:w val="0.94614562876739794"/>
          <c:h val="0.92865316517382013"/>
        </c:manualLayout>
      </c:layout>
      <c:lineChart>
        <c:grouping val="standard"/>
        <c:varyColors val="0"/>
        <c:ser>
          <c:idx val="1"/>
          <c:order val="0"/>
          <c:tx>
            <c:strRef>
              <c:f>NWCS!$A$2</c:f>
              <c:strCache>
                <c:ptCount val="1"/>
                <c:pt idx="0">
                  <c:v>Nonstudent Members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3"/>
                    </a:solidFill>
                    <a:effectLst/>
                    <a:latin typeface="Arvo" panose="0200000000000000000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NWCS!$C$1:$V$1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NWCS!$C$2:$V$2</c:f>
              <c:numCache>
                <c:formatCode>General</c:formatCode>
                <c:ptCount val="20"/>
                <c:pt idx="0">
                  <c:v>189</c:v>
                </c:pt>
                <c:pt idx="1">
                  <c:v>183</c:v>
                </c:pt>
                <c:pt idx="2">
                  <c:v>194</c:v>
                </c:pt>
                <c:pt idx="3">
                  <c:v>205</c:v>
                </c:pt>
                <c:pt idx="4">
                  <c:v>241</c:v>
                </c:pt>
                <c:pt idx="5">
                  <c:v>235</c:v>
                </c:pt>
                <c:pt idx="6">
                  <c:v>256</c:v>
                </c:pt>
                <c:pt idx="7">
                  <c:v>265</c:v>
                </c:pt>
                <c:pt idx="8">
                  <c:v>300</c:v>
                </c:pt>
                <c:pt idx="9">
                  <c:v>296</c:v>
                </c:pt>
                <c:pt idx="10">
                  <c:v>306</c:v>
                </c:pt>
                <c:pt idx="11">
                  <c:v>315</c:v>
                </c:pt>
                <c:pt idx="12">
                  <c:v>325</c:v>
                </c:pt>
                <c:pt idx="13">
                  <c:v>318</c:v>
                </c:pt>
                <c:pt idx="14">
                  <c:v>308</c:v>
                </c:pt>
                <c:pt idx="15">
                  <c:v>288</c:v>
                </c:pt>
                <c:pt idx="16">
                  <c:v>307</c:v>
                </c:pt>
                <c:pt idx="17">
                  <c:v>284</c:v>
                </c:pt>
                <c:pt idx="18">
                  <c:v>283</c:v>
                </c:pt>
                <c:pt idx="19">
                  <c:v>239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75-4B2F-B670-8770DC7EA92F}"/>
            </c:ext>
          </c:extLst>
        </c:ser>
        <c:ser>
          <c:idx val="2"/>
          <c:order val="1"/>
          <c:tx>
            <c:strRef>
              <c:f>NWCS!$A$3</c:f>
              <c:strCache>
                <c:ptCount val="1"/>
                <c:pt idx="0">
                  <c:v>Student Members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2.7207476969467882E-2"/>
                  <c:y val="-4.1597928175296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75-4B2F-B670-8770DC7EA9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effectLst/>
                    <a:latin typeface="Arvo" panose="0200000000000000000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NWCS!$C$1:$V$1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NWCS!$C$3:$V$3</c:f>
              <c:numCache>
                <c:formatCode>General</c:formatCode>
                <c:ptCount val="20"/>
                <c:pt idx="0">
                  <c:v>70</c:v>
                </c:pt>
                <c:pt idx="1">
                  <c:v>55</c:v>
                </c:pt>
                <c:pt idx="2">
                  <c:v>56</c:v>
                </c:pt>
                <c:pt idx="3">
                  <c:v>61</c:v>
                </c:pt>
                <c:pt idx="4">
                  <c:v>82</c:v>
                </c:pt>
                <c:pt idx="5">
                  <c:v>128</c:v>
                </c:pt>
                <c:pt idx="6">
                  <c:v>155</c:v>
                </c:pt>
                <c:pt idx="7">
                  <c:v>179</c:v>
                </c:pt>
                <c:pt idx="8">
                  <c:v>201</c:v>
                </c:pt>
                <c:pt idx="9">
                  <c:v>179</c:v>
                </c:pt>
                <c:pt idx="10">
                  <c:v>156</c:v>
                </c:pt>
                <c:pt idx="11">
                  <c:v>110</c:v>
                </c:pt>
                <c:pt idx="12">
                  <c:v>170</c:v>
                </c:pt>
                <c:pt idx="13">
                  <c:v>145</c:v>
                </c:pt>
                <c:pt idx="14">
                  <c:v>154</c:v>
                </c:pt>
                <c:pt idx="15">
                  <c:v>171</c:v>
                </c:pt>
                <c:pt idx="16">
                  <c:v>182</c:v>
                </c:pt>
                <c:pt idx="17">
                  <c:v>163</c:v>
                </c:pt>
                <c:pt idx="18">
                  <c:v>113</c:v>
                </c:pt>
                <c:pt idx="19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75-4B2F-B670-8770DC7EA92F}"/>
            </c:ext>
          </c:extLst>
        </c:ser>
        <c:ser>
          <c:idx val="3"/>
          <c:order val="2"/>
          <c:tx>
            <c:strRef>
              <c:f>NWCS!$A$4</c:f>
              <c:strCache>
                <c:ptCount val="1"/>
                <c:pt idx="0">
                  <c:v>Total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2.993469913478345E-2"/>
                  <c:y val="-4.1597928175296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75-4B2F-B670-8770DC7EA92F}"/>
                </c:ext>
              </c:extLst>
            </c:dLbl>
            <c:dLbl>
              <c:idx val="7"/>
              <c:layout>
                <c:manualLayout>
                  <c:x val="-3.5389143465414635E-2"/>
                  <c:y val="-3.6491544512185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75-4B2F-B670-8770DC7EA92F}"/>
                </c:ext>
              </c:extLst>
            </c:dLbl>
            <c:dLbl>
              <c:idx val="11"/>
              <c:layout>
                <c:manualLayout>
                  <c:x val="-2.9934699134783398E-2"/>
                  <c:y val="-4.1597928175296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75-4B2F-B670-8770DC7EA92F}"/>
                </c:ext>
              </c:extLst>
            </c:dLbl>
            <c:dLbl>
              <c:idx val="19"/>
              <c:layout>
                <c:manualLayout>
                  <c:x val="-8.8214096192574375E-3"/>
                  <c:y val="-4.6997828379672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75-4B2F-B670-8770DC7EA9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4"/>
                    </a:solidFill>
                    <a:effectLst/>
                    <a:latin typeface="Arvo" panose="0200000000000000000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NWCS!$C$1:$V$1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NWCS!$C$4:$V$4</c:f>
              <c:numCache>
                <c:formatCode>General</c:formatCode>
                <c:ptCount val="20"/>
                <c:pt idx="0">
                  <c:v>259</c:v>
                </c:pt>
                <c:pt idx="1">
                  <c:v>238</c:v>
                </c:pt>
                <c:pt idx="2">
                  <c:v>250</c:v>
                </c:pt>
                <c:pt idx="3">
                  <c:v>266</c:v>
                </c:pt>
                <c:pt idx="4">
                  <c:v>323</c:v>
                </c:pt>
                <c:pt idx="5">
                  <c:v>363</c:v>
                </c:pt>
                <c:pt idx="6">
                  <c:v>411</c:v>
                </c:pt>
                <c:pt idx="7">
                  <c:v>444</c:v>
                </c:pt>
                <c:pt idx="8">
                  <c:v>501</c:v>
                </c:pt>
                <c:pt idx="9">
                  <c:v>475</c:v>
                </c:pt>
                <c:pt idx="10">
                  <c:v>462</c:v>
                </c:pt>
                <c:pt idx="11">
                  <c:v>425</c:v>
                </c:pt>
                <c:pt idx="12">
                  <c:v>495</c:v>
                </c:pt>
                <c:pt idx="13">
                  <c:v>463</c:v>
                </c:pt>
                <c:pt idx="14">
                  <c:v>462</c:v>
                </c:pt>
                <c:pt idx="15">
                  <c:v>459</c:v>
                </c:pt>
                <c:pt idx="16">
                  <c:v>489</c:v>
                </c:pt>
                <c:pt idx="17">
                  <c:v>447</c:v>
                </c:pt>
                <c:pt idx="18">
                  <c:v>396</c:v>
                </c:pt>
                <c:pt idx="19">
                  <c:v>319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275-4B2F-B670-8770DC7EA92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21287856"/>
        <c:axId val="-121285680"/>
      </c:lineChart>
      <c:dateAx>
        <c:axId val="-121287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/>
                <a:ea typeface="+mn-ea"/>
                <a:cs typeface="+mn-cs"/>
              </a:defRPr>
            </a:pPr>
            <a:endParaRPr lang="en-US"/>
          </a:p>
        </c:txPr>
        <c:crossAx val="-121285680"/>
        <c:crosses val="autoZero"/>
        <c:auto val="0"/>
        <c:lblOffset val="100"/>
        <c:baseTimeUnit val="days"/>
      </c:dateAx>
      <c:valAx>
        <c:axId val="-12128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/>
                <a:ea typeface="+mn-ea"/>
                <a:cs typeface="+mn-cs"/>
              </a:defRPr>
            </a:pPr>
            <a:endParaRPr lang="en-US"/>
          </a:p>
        </c:txPr>
        <c:crossAx val="-12128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5.8429231698567653E-2"/>
          <c:y val="3.3191493810218638E-2"/>
          <c:w val="0.3041374051216571"/>
          <c:h val="0.183099438177173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35338851874287"/>
          <c:y val="1.6949206550891736E-2"/>
          <c:w val="0.99999999999999989"/>
          <c:h val="0.9717514124293785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spPr>
            <a:ln w="1905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58-4A58-AF0A-88B5C1746D46}"/>
              </c:ext>
            </c:extLst>
          </c:dPt>
          <c:dPt>
            <c:idx val="1"/>
            <c:bubble3D val="0"/>
            <c:spPr>
              <a:solidFill>
                <a:srgbClr val="98C11D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58-4A58-AF0A-88B5C1746D46}"/>
              </c:ext>
            </c:extLst>
          </c:dPt>
          <c:dLbls>
            <c:dLbl>
              <c:idx val="0"/>
              <c:layout>
                <c:manualLayout>
                  <c:x val="-3.6998900778429382E-3"/>
                  <c:y val="0.162572475508242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spc="0" baseline="0">
                        <a:solidFill>
                          <a:schemeClr val="accent1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defRPr>
                    </a:pPr>
                    <a:fld id="{A70FA6D4-1C4D-41C2-9205-1CA2EDAAFC30}" type="CATEGORYNAME">
                      <a:rPr lang="en-US" sz="1600">
                        <a:solidFill>
                          <a:srgbClr val="404040"/>
                        </a:solidFill>
                      </a:rPr>
                      <a:pPr>
                        <a:defRPr sz="1600" b="0" i="0" u="none" strike="noStrike" kern="1200" spc="0" baseline="0">
                          <a:solidFill>
                            <a:schemeClr val="accent1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600" baseline="0" dirty="0">
                        <a:solidFill>
                          <a:srgbClr val="404040"/>
                        </a:solidFill>
                      </a:rPr>
                      <a:t>
</a:t>
                    </a:r>
                    <a:fld id="{A93E5BCA-AA35-4FCB-BED6-5ABC84E9D14A}" type="VALUE">
                      <a:rPr lang="en-US" sz="1600" baseline="0">
                        <a:solidFill>
                          <a:srgbClr val="404040"/>
                        </a:solidFill>
                      </a:rPr>
                      <a:pPr>
                        <a:defRPr sz="1600" b="0" i="0" u="none" strike="noStrike" kern="1200" spc="0" baseline="0">
                          <a:solidFill>
                            <a:schemeClr val="accent1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sz="1600" baseline="0" dirty="0">
                        <a:solidFill>
                          <a:srgbClr val="404040"/>
                        </a:solidFill>
                      </a:rPr>
                      <a:t>
</a:t>
                    </a:r>
                    <a:fld id="{5E6A1211-EA40-4F3A-9EA8-0A78E2734039}" type="PERCENTAGE">
                      <a:rPr lang="en-US" sz="1600" baseline="0">
                        <a:solidFill>
                          <a:srgbClr val="404040"/>
                        </a:solidFill>
                      </a:rPr>
                      <a:pPr>
                        <a:defRPr sz="1600" b="0" i="0" u="none" strike="noStrike" kern="1200" spc="0" baseline="0">
                          <a:solidFill>
                            <a:schemeClr val="accent1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1600" baseline="0" dirty="0">
                      <a:solidFill>
                        <a:srgbClr val="404040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chemeClr val="accent1"/>
                      </a:solidFill>
                      <a:effectLst/>
                      <a:latin typeface="Montserrat" panose="0000050000000000000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24971177668208"/>
                      <c:h val="0.2822452066373059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158-4A58-AF0A-88B5C1746D46}"/>
                </c:ext>
              </c:extLst>
            </c:dLbl>
            <c:dLbl>
              <c:idx val="1"/>
              <c:layout>
                <c:manualLayout>
                  <c:x val="-5.031473629898827E-2"/>
                  <c:y val="-0.167059170764475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spc="0" baseline="0">
                        <a:solidFill>
                          <a:schemeClr val="accent1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defRPr>
                    </a:pPr>
                    <a:fld id="{551DEFA0-7B29-450B-BDCE-8AF5B0FD7142}" type="CATEGORYNAME">
                      <a:rPr lang="en-US" sz="1600" b="0">
                        <a:solidFill>
                          <a:srgbClr val="404040"/>
                        </a:solidFill>
                        <a:effectLst/>
                        <a:latin typeface="Montserrat" panose="00000500000000000000"/>
                      </a:rPr>
                      <a:pPr>
                        <a:defRPr sz="1600" b="0" i="0" u="none" strike="noStrike" kern="1200" spc="0" baseline="0">
                          <a:solidFill>
                            <a:schemeClr val="accent1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600" b="0" baseline="0" dirty="0">
                        <a:effectLst/>
                        <a:latin typeface="Montserrat" panose="00000500000000000000"/>
                      </a:rPr>
                      <a:t>
</a:t>
                    </a:r>
                    <a:fld id="{67FBB723-2D77-40EC-A1E8-C88444FA8CD8}" type="VALUE">
                      <a:rPr lang="en-US" sz="1600" b="0" baseline="0">
                        <a:solidFill>
                          <a:srgbClr val="404040"/>
                        </a:solidFill>
                        <a:effectLst/>
                        <a:latin typeface="Montserrat" panose="00000500000000000000"/>
                      </a:rPr>
                      <a:pPr>
                        <a:defRPr sz="1600" b="0" i="0" u="none" strike="noStrike" kern="1200" spc="0" baseline="0">
                          <a:solidFill>
                            <a:schemeClr val="accent1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sz="1600" b="0" baseline="0" dirty="0">
                        <a:solidFill>
                          <a:srgbClr val="404040"/>
                        </a:solidFill>
                        <a:effectLst/>
                        <a:latin typeface="Montserrat" panose="00000500000000000000"/>
                      </a:rPr>
                      <a:t>
</a:t>
                    </a:r>
                    <a:fld id="{1392C1FC-1396-41E1-BFB3-B7A16FB8B3D2}" type="PERCENTAGE">
                      <a:rPr lang="en-US" sz="1600" b="0" baseline="0">
                        <a:solidFill>
                          <a:srgbClr val="404040"/>
                        </a:solidFill>
                        <a:effectLst/>
                        <a:latin typeface="Montserrat" panose="00000500000000000000"/>
                      </a:rPr>
                      <a:pPr>
                        <a:defRPr sz="1600" b="0" i="0" u="none" strike="noStrike" kern="1200" spc="0" baseline="0">
                          <a:solidFill>
                            <a:schemeClr val="accent1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1600" b="0" baseline="0" dirty="0">
                      <a:solidFill>
                        <a:srgbClr val="404040"/>
                      </a:solidFill>
                      <a:effectLst/>
                      <a:latin typeface="Montserrat" panose="00000500000000000000"/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chemeClr val="accent1"/>
                      </a:solidFill>
                      <a:effectLst/>
                      <a:latin typeface="Montserrat" panose="0000050000000000000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70143796128047"/>
                      <c:h val="0.239644912081405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158-4A58-AF0A-88B5C1746D4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Student</c:v>
                </c:pt>
                <c:pt idx="1">
                  <c:v>Nonstudent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58-4A58-AF0A-88B5C1746D4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45098039215685"/>
          <c:y val="9.5744680851063829E-2"/>
          <c:w val="0.74509803921568629"/>
          <c:h val="0.8085106382978722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Non Students</c:v>
                </c:pt>
              </c:strCache>
            </c:strRef>
          </c:tx>
          <c:spPr>
            <a:ln w="1905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B8-4F09-A440-169C95E083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B8-4F09-A440-169C95E083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B8-4F09-A440-169C95E083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3B8-4F09-A440-169C95E083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3B8-4F09-A440-169C95E08348}"/>
              </c:ext>
            </c:extLst>
          </c:dPt>
          <c:cat>
            <c:strRef>
              <c:f>Sheet1!$A$2:$A$6</c:f>
              <c:strCache>
                <c:ptCount val="5"/>
                <c:pt idx="0">
                  <c:v>Male</c:v>
                </c:pt>
                <c:pt idx="1">
                  <c:v>Female</c:v>
                </c:pt>
                <c:pt idx="2">
                  <c:v>Not Indicated</c:v>
                </c:pt>
                <c:pt idx="3">
                  <c:v>Prefer Not to Identify</c:v>
                </c:pt>
                <c:pt idx="4">
                  <c:v>Non-binary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179</c:v>
                </c:pt>
                <c:pt idx="1">
                  <c:v>53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3B8-4F09-A440-169C95E0834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65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48857431396302"/>
          <c:y val="0.1133414707953798"/>
          <c:w val="0.74183006535947715"/>
          <c:h val="0.8049645390070921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Students</c:v>
                </c:pt>
              </c:strCache>
            </c:strRef>
          </c:tx>
          <c:spPr>
            <a:ln w="1905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E9-459A-BE59-E2111F302E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E9-459A-BE59-E2111F302E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E9-459A-BE59-E2111F302E71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E9-459A-BE59-E2111F302E71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1E9-459A-BE59-E2111F302E71}"/>
              </c:ext>
            </c:extLst>
          </c:dPt>
          <c:cat>
            <c:strRef>
              <c:f>Sheet1!$A$2:$A$6</c:f>
              <c:strCache>
                <c:ptCount val="5"/>
                <c:pt idx="0">
                  <c:v>Male</c:v>
                </c:pt>
                <c:pt idx="1">
                  <c:v>Female</c:v>
                </c:pt>
                <c:pt idx="2">
                  <c:v>Not Indicated</c:v>
                </c:pt>
                <c:pt idx="3">
                  <c:v>Non Binary</c:v>
                </c:pt>
                <c:pt idx="4">
                  <c:v>Prefer Not to Identify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23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1E9-459A-BE59-E2111F302E7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19208853140246"/>
          <c:y val="1.0099362579677541E-2"/>
          <c:w val="0.58255451713395634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47-4D80-89F3-5162DEB2849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47-4D80-89F3-5162DEB2849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547-4D80-89F3-5162DEB2849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547-4D80-89F3-5162DEB2849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547-4D80-89F3-5162DEB2849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547-4D80-89F3-5162DEB28491}"/>
              </c:ext>
            </c:extLst>
          </c:dPt>
          <c:dLbls>
            <c:dLbl>
              <c:idx val="0"/>
              <c:layout>
                <c:manualLayout>
                  <c:x val="-9.4200480743984016E-2"/>
                  <c:y val="-0.1161469399658377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vo" panose="0200000000000000000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74996755077188"/>
                      <c:h val="0.198531850185393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547-4D80-89F3-5162DEB28491}"/>
                </c:ext>
              </c:extLst>
            </c:dLbl>
            <c:dLbl>
              <c:idx val="1"/>
              <c:layout>
                <c:manualLayout>
                  <c:x val="7.0201861446254663E-2"/>
                  <c:y val="-9.788359788359790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vo" panose="0200000000000000000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28847363785076"/>
                      <c:h val="0.156203807857351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547-4D80-89F3-5162DEB28491}"/>
                </c:ext>
              </c:extLst>
            </c:dLbl>
            <c:dLbl>
              <c:idx val="2"/>
              <c:layout>
                <c:manualLayout>
                  <c:x val="6.4134536976762274E-2"/>
                  <c:y val="1.042702995458900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47-4D80-89F3-5162DEB2849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47-4D80-89F3-5162DEB2849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547-4D80-89F3-5162DEB2849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547-4D80-89F3-5162DEB2849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vo" panose="0200000000000000000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5"/>
                <c:pt idx="0">
                  <c:v>Academia</c:v>
                </c:pt>
                <c:pt idx="1">
                  <c:v>Industry</c:v>
                </c:pt>
                <c:pt idx="2">
                  <c:v>Laboratory</c:v>
                </c:pt>
                <c:pt idx="3">
                  <c:v>Government</c:v>
                </c:pt>
                <c:pt idx="4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154</c:v>
                </c:pt>
                <c:pt idx="1">
                  <c:v>23</c:v>
                </c:pt>
                <c:pt idx="2">
                  <c:v>17</c:v>
                </c:pt>
                <c:pt idx="3">
                  <c:v>11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547-4D80-89F3-5162DEB2849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103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15340663801386"/>
          <c:y val="8.3839349144264139E-3"/>
          <c:w val="0.58255451713395634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04-49F5-9DEF-3AD1707F362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F04-49F5-9DEF-3AD1707F362F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04-49F5-9DEF-3AD1707F362F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F04-49F5-9DEF-3AD1707F362F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CF04-49F5-9DEF-3AD1707F362F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CF04-49F5-9DEF-3AD1707F362F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CF04-49F5-9DEF-3AD1707F362F}"/>
              </c:ext>
            </c:extLst>
          </c:dPt>
          <c:dPt>
            <c:idx val="7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CF04-49F5-9DEF-3AD1707F362F}"/>
              </c:ext>
            </c:extLst>
          </c:dPt>
          <c:cat>
            <c:strRef>
              <c:f>Sheet1!$A$2:$A$9</c:f>
              <c:strCache>
                <c:ptCount val="8"/>
                <c:pt idx="0">
                  <c:v>Mathematics</c:v>
                </c:pt>
                <c:pt idx="1">
                  <c:v>Other  (Physcial Sciences)</c:v>
                </c:pt>
                <c:pt idx="2">
                  <c:v>Engineering</c:v>
                </c:pt>
                <c:pt idx="3">
                  <c:v>Statistics</c:v>
                </c:pt>
                <c:pt idx="4">
                  <c:v>Other</c:v>
                </c:pt>
                <c:pt idx="5">
                  <c:v>Computer Science</c:v>
                </c:pt>
                <c:pt idx="6">
                  <c:v>Physics</c:v>
                </c:pt>
                <c:pt idx="7">
                  <c:v>Op Research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54</c:v>
                </c:pt>
                <c:pt idx="1">
                  <c:v>18</c:v>
                </c:pt>
                <c:pt idx="2">
                  <c:v>16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F04-49F5-9DEF-3AD1707F362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03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0.76884</cdr:x>
      <cdr:y>0.7419</cdr:y>
    </cdr:from>
    <cdr:to>
      <cdr:x>0.81698</cdr:x>
      <cdr:y>0.95901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7875367" y="3935356"/>
          <a:ext cx="493108" cy="11516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0.31532</cdr:x>
      <cdr:y>0.03064</cdr:y>
    </cdr:from>
    <cdr:to>
      <cdr:x>0.90991</cdr:x>
      <cdr:y>0.24511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7000" y="152400"/>
          <a:ext cx="50292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b="1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0.15952</cdr:x>
      <cdr:y>0.79029</cdr:y>
    </cdr:from>
    <cdr:to>
      <cdr:x>0.24343</cdr:x>
      <cdr:y>0.87816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75DE3210-93E1-A782-4D2B-09DC6E83845E}"/>
            </a:ext>
          </a:extLst>
        </cdr:cNvPr>
        <cdr:cNvCxnSpPr/>
      </cdr:nvCxnSpPr>
      <cdr:spPr>
        <a:xfrm xmlns:a="http://schemas.openxmlformats.org/drawingml/2006/main" flipV="1">
          <a:off x="804337" y="3805065"/>
          <a:ext cx="423073" cy="42309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0.29623</cdr:x>
      <cdr:y>0.06846</cdr:y>
    </cdr:from>
    <cdr:to>
      <cdr:x>0.5008</cdr:x>
      <cdr:y>0.09711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7193396E-5853-A53C-AE42-DDF2E284940E}"/>
            </a:ext>
          </a:extLst>
        </cdr:cNvPr>
        <cdr:cNvCxnSpPr/>
      </cdr:nvCxnSpPr>
      <cdr:spPr>
        <a:xfrm xmlns:a="http://schemas.openxmlformats.org/drawingml/2006/main">
          <a:off x="1493636" y="329619"/>
          <a:ext cx="1031450" cy="13793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6CB4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0.82345</cdr:x>
      <cdr:y>0.19136</cdr:y>
    </cdr:from>
    <cdr:to>
      <cdr:x>0.93598</cdr:x>
      <cdr:y>0.28549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27BC60B7-64E6-D815-22F2-D6FD8B3B231E}"/>
            </a:ext>
          </a:extLst>
        </cdr:cNvPr>
        <cdr:cNvCxnSpPr/>
      </cdr:nvCxnSpPr>
      <cdr:spPr>
        <a:xfrm xmlns:a="http://schemas.openxmlformats.org/drawingml/2006/main" flipH="1">
          <a:off x="4151976" y="921354"/>
          <a:ext cx="567374" cy="45323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6CB4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0.83081</cdr:x>
      <cdr:y>0.58573</cdr:y>
    </cdr:from>
    <cdr:to>
      <cdr:x>0.98182</cdr:x>
      <cdr:y>0.7065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C82E5799-7889-B521-1A4D-B10E1A076B63}"/>
            </a:ext>
          </a:extLst>
        </cdr:cNvPr>
        <cdr:cNvCxnSpPr/>
      </cdr:nvCxnSpPr>
      <cdr:spPr>
        <a:xfrm xmlns:a="http://schemas.openxmlformats.org/drawingml/2006/main" flipH="1">
          <a:off x="4189082" y="2820155"/>
          <a:ext cx="761400" cy="58148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E16C2A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0.794</cdr:x>
      <cdr:y>0.13559</cdr:y>
    </cdr:from>
    <cdr:to>
      <cdr:x>0.99026</cdr:x>
      <cdr:y>0.35593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73825" y="609600"/>
          <a:ext cx="1600200" cy="990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0.83178</cdr:x>
      <cdr:y>0.28814</cdr:y>
    </cdr:from>
    <cdr:to>
      <cdr:x>1</cdr:x>
      <cdr:y>0.35593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54825" y="1295400"/>
          <a:ext cx="1371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0.16052</cdr:x>
      <cdr:y>0.63362</cdr:y>
    </cdr:from>
    <cdr:to>
      <cdr:x>0.22749</cdr:x>
      <cdr:y>0.71699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A7F930A0-D135-C0EC-B29F-DD67927FC42A}"/>
            </a:ext>
          </a:extLst>
        </cdr:cNvPr>
        <cdr:cNvCxnSpPr/>
      </cdr:nvCxnSpPr>
      <cdr:spPr>
        <a:xfrm xmlns:a="http://schemas.openxmlformats.org/drawingml/2006/main" flipV="1">
          <a:off x="1296093" y="3041756"/>
          <a:ext cx="540696" cy="40022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0.70071</cdr:x>
      <cdr:y>0.06588</cdr:y>
    </cdr:from>
    <cdr:to>
      <cdr:x>0.756</cdr:x>
      <cdr:y>0.11807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B7359C9A-FCF6-959D-327E-3477A1811915}"/>
            </a:ext>
          </a:extLst>
        </cdr:cNvPr>
        <cdr:cNvCxnSpPr/>
      </cdr:nvCxnSpPr>
      <cdr:spPr>
        <a:xfrm xmlns:a="http://schemas.openxmlformats.org/drawingml/2006/main" flipH="1">
          <a:off x="5657645" y="316287"/>
          <a:ext cx="446425" cy="25052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6CB4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0.78825</cdr:x>
      <cdr:y>0.25193</cdr:y>
    </cdr:from>
    <cdr:to>
      <cdr:x>0.87937</cdr:x>
      <cdr:y>0.3241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D1EA4769-25CE-C1DF-41EA-D7C04C193A26}"/>
            </a:ext>
          </a:extLst>
        </cdr:cNvPr>
        <cdr:cNvCxnSpPr/>
      </cdr:nvCxnSpPr>
      <cdr:spPr>
        <a:xfrm xmlns:a="http://schemas.openxmlformats.org/drawingml/2006/main" flipH="1">
          <a:off x="6364420" y="1209422"/>
          <a:ext cx="735736" cy="34644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0.80519</cdr:x>
      <cdr:y>0.57359</cdr:y>
    </cdr:from>
    <cdr:to>
      <cdr:x>0.90876</cdr:x>
      <cdr:y>0.6351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02626FAF-10B7-DD40-0FA1-85CDB0CB868A}"/>
            </a:ext>
          </a:extLst>
        </cdr:cNvPr>
        <cdr:cNvCxnSpPr/>
      </cdr:nvCxnSpPr>
      <cdr:spPr>
        <a:xfrm xmlns:a="http://schemas.openxmlformats.org/drawingml/2006/main" flipH="1" flipV="1">
          <a:off x="6501226" y="2753576"/>
          <a:ext cx="836221" cy="29527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5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0.794</cdr:x>
      <cdr:y>0.13559</cdr:y>
    </cdr:from>
    <cdr:to>
      <cdr:x>0.99026</cdr:x>
      <cdr:y>0.35593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73825" y="609600"/>
          <a:ext cx="1600200" cy="990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0.83178</cdr:x>
      <cdr:y>0.28814</cdr:y>
    </cdr:from>
    <cdr:to>
      <cdr:x>1</cdr:x>
      <cdr:y>0.35593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48894" y="1344137"/>
          <a:ext cx="1324455" cy="3162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0.14455</cdr:x>
      <cdr:y>0.7995</cdr:y>
    </cdr:from>
    <cdr:to>
      <cdr:x>0.3022</cdr:x>
      <cdr:y>0.84372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234D4306-8528-43BE-AA3F-1D3C0B1B293C}"/>
            </a:ext>
          </a:extLst>
        </cdr:cNvPr>
        <cdr:cNvCxnSpPr/>
      </cdr:nvCxnSpPr>
      <cdr:spPr>
        <a:xfrm xmlns:a="http://schemas.openxmlformats.org/drawingml/2006/main">
          <a:off x="1138102" y="3729568"/>
          <a:ext cx="1241207" cy="20626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0.74019</cdr:x>
      <cdr:y>0.10226</cdr:y>
    </cdr:from>
    <cdr:to>
      <cdr:x>0.82891</cdr:x>
      <cdr:y>0.16783</cdr:y>
    </cdr:to>
    <cdr:cxnSp macro="">
      <cdr:nvCxnSpPr>
        <cdr:cNvPr id="12" name="Straight Arrow Connector 11">
          <a:extLst xmlns:a="http://schemas.openxmlformats.org/drawingml/2006/main">
            <a:ext uri="{FF2B5EF4-FFF2-40B4-BE49-F238E27FC236}">
              <a16:creationId xmlns:a16="http://schemas.microsoft.com/office/drawing/2014/main" id="{9993E5EC-8107-FDB5-47C9-247810563F24}"/>
            </a:ext>
          </a:extLst>
        </cdr:cNvPr>
        <cdr:cNvCxnSpPr/>
      </cdr:nvCxnSpPr>
      <cdr:spPr>
        <a:xfrm xmlns:a="http://schemas.openxmlformats.org/drawingml/2006/main" flipH="1">
          <a:off x="5827741" y="477053"/>
          <a:ext cx="698522" cy="30584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0.80742</cdr:x>
      <cdr:y>0.5544</cdr:y>
    </cdr:from>
    <cdr:to>
      <cdr:x>0.93075</cdr:x>
      <cdr:y>0.60479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12022F13-6CA9-892C-4EBE-584026FD0D53}"/>
            </a:ext>
          </a:extLst>
        </cdr:cNvPr>
        <cdr:cNvCxnSpPr/>
      </cdr:nvCxnSpPr>
      <cdr:spPr>
        <a:xfrm xmlns:a="http://schemas.openxmlformats.org/drawingml/2006/main" flipH="1" flipV="1">
          <a:off x="6357119" y="2586187"/>
          <a:ext cx="970992" cy="23507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5"/>
          </a:solidFill>
          <a:tailEnd type="triangle"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BBD66-8F55-49DE-B730-F967BDD70CED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FD3F4-F1C3-472E-BCEE-8BB48D8D3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53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FD3F4-F1C3-472E-BCEE-8BB48D8D38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15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FD3F4-F1C3-472E-BCEE-8BB48D8D38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09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FD3F4-F1C3-472E-BCEE-8BB48D8D38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23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FD3F4-F1C3-472E-BCEE-8BB48D8D38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68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FD3F4-F1C3-472E-BCEE-8BB48D8D38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FD3F4-F1C3-472E-BCEE-8BB48D8D38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62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FD3F4-F1C3-472E-BCEE-8BB48D8D38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52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FD3F4-F1C3-472E-BCEE-8BB48D8D38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03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FD3F4-F1C3-472E-BCEE-8BB48D8D386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77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FD3F4-F1C3-472E-BCEE-8BB48D8D386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57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FD3F4-F1C3-472E-BCEE-8BB48D8D38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2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FD3F4-F1C3-472E-BCEE-8BB48D8D38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44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FD3F4-F1C3-472E-BCEE-8BB48D8D38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44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Needs</a:t>
            </a:r>
            <a:r>
              <a:rPr lang="en-US" baseline="0" dirty="0"/>
              <a:t> </a:t>
            </a:r>
            <a:r>
              <a:rPr lang="en-US" baseline="0" dirty="0" err="1"/>
              <a:t>preregristation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FD3F4-F1C3-472E-BCEE-8BB48D8D38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34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FD3F4-F1C3-472E-BCEE-8BB48D8D38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38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FD3F4-F1C3-472E-BCEE-8BB48D8D38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77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FD3F4-F1C3-472E-BCEE-8BB48D8D38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88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FD3F4-F1C3-472E-BCEE-8BB48D8D38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1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Arv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SIAG/CST New Officer Orientation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A071-A051-49EB-ADCF-3A0BA3D0658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6446520"/>
            <a:ext cx="2309165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46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SIAG/CST New Officer Orientation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A071-A051-49EB-ADCF-3A0BA3D06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7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SIAG/CST New Officer Orientation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A071-A051-49EB-ADCF-3A0BA3D0658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6446520"/>
            <a:ext cx="2309165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73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latin typeface="Arv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SIAG/CST New Officer Orientation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A071-A051-49EB-ADCF-3A0BA3D06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3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  <a:latin typeface="Arv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r>
              <a:rPr lang="en-US"/>
              <a:t>SIAG/CST New Officer Orientation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fld id="{AF9EA071-A051-49EB-ADCF-3A0BA3D065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6446520"/>
            <a:ext cx="2309165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93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rv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SIAG/CST New Officer Orientation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A071-A051-49EB-ADCF-3A0BA3D06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4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rv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Proxima Nova Alt Bl" panose="0200050603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Proxima Nova Alt Bl" panose="0200050603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SIAG/CST New Officer Orientation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A071-A051-49EB-ADCF-3A0BA3D06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5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155680" cy="850232"/>
          </a:xfrm>
        </p:spPr>
        <p:txBody>
          <a:bodyPr/>
          <a:lstStyle>
            <a:lvl1pPr>
              <a:defRPr>
                <a:latin typeface="Arv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SIAG/CST New Officer Orientation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A071-A051-49EB-ADCF-3A0BA3D06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1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SIAG/CST New Officer Orientation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A071-A051-49EB-ADCF-3A0BA3D0658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6446520"/>
            <a:ext cx="2309165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0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50807" y="0"/>
            <a:ext cx="58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Arv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Proxima Nova ScOsf Th" panose="02000506030000020004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SIAG/CST New Officer Orientation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9EA071-A051-49EB-ADCF-3A0BA3D0658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59150"/>
            <a:ext cx="2309165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0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  <a:latin typeface="Arv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  <a:latin typeface="Proxima Nova ScOsf Th" panose="02000506030000020004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SIAG/CST New Officer Orientation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A071-A051-49EB-ADCF-3A0BA3D0658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6446520"/>
            <a:ext cx="2309165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3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6444" y="6459785"/>
            <a:ext cx="6404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cap="all" baseline="0">
                <a:solidFill>
                  <a:srgbClr val="FFFF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SIAG/CST New Officer Orientation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Montserrat" panose="00000500000000000000" pitchFamily="2" charset="0"/>
              </a:defRPr>
            </a:lvl1pPr>
          </a:lstStyle>
          <a:p>
            <a:fld id="{AF9EA071-A051-49EB-ADCF-3A0BA3D065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0" y="843497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6446520"/>
            <a:ext cx="2309165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Arvo" panose="02000000000000000000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35499"/>
            <a:ext cx="4040777" cy="39188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2023 SIAG/GS Business meeting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29090" y="669246"/>
            <a:ext cx="7834037" cy="566188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6600" b="1" dirty="0">
                <a:latin typeface="Arvo" panose="02000000000000000000"/>
              </a:rPr>
              <a:t>2023 </a:t>
            </a:r>
            <a:r>
              <a:rPr lang="en-US" sz="6600" b="1" dirty="0">
                <a:solidFill>
                  <a:schemeClr val="accent1"/>
                </a:solidFill>
                <a:latin typeface="Arvo" panose="02000000000000000000"/>
              </a:rPr>
              <a:t>SIAG/GS</a:t>
            </a:r>
            <a:endParaRPr lang="en-US" sz="3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SIAM Conference on Mathematical &amp; Computational Issues in the Geosciences</a:t>
            </a:r>
            <a:br>
              <a:rPr lang="en-US" sz="3200" dirty="0">
                <a:solidFill>
                  <a:schemeClr val="accent2"/>
                </a:solidFill>
              </a:rPr>
            </a:b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Activity Group on Geosciences</a:t>
            </a:r>
          </a:p>
          <a:p>
            <a:pPr marL="0" indent="0">
              <a:buNone/>
            </a:pPr>
            <a:br>
              <a:rPr lang="en-US" sz="2400" dirty="0">
                <a:solidFill>
                  <a:schemeClr val="accent2"/>
                </a:solidFill>
              </a:rPr>
            </a:br>
            <a:br>
              <a:rPr lang="en-US" sz="2400" dirty="0">
                <a:solidFill>
                  <a:schemeClr val="accent2"/>
                </a:solidFill>
              </a:rPr>
            </a:br>
            <a:endParaRPr lang="en-US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333333"/>
                </a:solidFill>
                <a:latin typeface="Arvo" panose="02000000000000000000"/>
              </a:rPr>
              <a:t>Monday, June 19</a:t>
            </a:r>
            <a:r>
              <a:rPr lang="en-US" sz="1600" baseline="30000" dirty="0">
                <a:solidFill>
                  <a:srgbClr val="333333"/>
                </a:solidFill>
                <a:latin typeface="Arvo" panose="02000000000000000000"/>
              </a:rPr>
              <a:t>th</a:t>
            </a:r>
            <a:r>
              <a:rPr lang="en-US" sz="1600" dirty="0">
                <a:solidFill>
                  <a:srgbClr val="333333"/>
                </a:solidFill>
                <a:latin typeface="Arvo" panose="02000000000000000000"/>
              </a:rPr>
              <a:t>, 6:20 - 7:20 pm CEST</a:t>
            </a:r>
            <a:br>
              <a:rPr lang="en-US" sz="1600" dirty="0">
                <a:solidFill>
                  <a:srgbClr val="333333"/>
                </a:solidFill>
                <a:latin typeface="Arvo" panose="02000000000000000000"/>
              </a:rPr>
            </a:br>
            <a:r>
              <a:rPr lang="en-US" sz="1600" dirty="0">
                <a:solidFill>
                  <a:srgbClr val="333333"/>
                </a:solidFill>
                <a:latin typeface="Arvo" panose="02000000000000000000"/>
              </a:rPr>
              <a:t>Plenary Hall</a:t>
            </a:r>
            <a:br>
              <a:rPr lang="en-US" sz="1600" dirty="0">
                <a:solidFill>
                  <a:srgbClr val="333333"/>
                </a:solidFill>
                <a:latin typeface="Arvo" panose="02000000000000000000"/>
              </a:rPr>
            </a:br>
            <a:r>
              <a:rPr lang="en-US" sz="1600" dirty="0">
                <a:solidFill>
                  <a:srgbClr val="333333"/>
                </a:solidFill>
                <a:latin typeface="Arvo" panose="02000000000000000000"/>
              </a:rPr>
              <a:t>Radisson Blu Royal Hotel</a:t>
            </a:r>
            <a:br>
              <a:rPr lang="en-US" sz="1600" dirty="0">
                <a:solidFill>
                  <a:srgbClr val="333333"/>
                </a:solidFill>
                <a:latin typeface="Arvo" panose="02000000000000000000"/>
              </a:rPr>
            </a:br>
            <a:r>
              <a:rPr lang="en-US" sz="1600" dirty="0">
                <a:solidFill>
                  <a:srgbClr val="333333"/>
                </a:solidFill>
                <a:latin typeface="Arvo" panose="02000000000000000000"/>
              </a:rPr>
              <a:t>Bergen, Norway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ECBB81-EF59-3E90-C01C-CE48EF91292A}"/>
              </a:ext>
            </a:extLst>
          </p:cNvPr>
          <p:cNvGrpSpPr/>
          <p:nvPr/>
        </p:nvGrpSpPr>
        <p:grpSpPr>
          <a:xfrm>
            <a:off x="173256" y="4851134"/>
            <a:ext cx="3715350" cy="1088112"/>
            <a:chOff x="173256" y="4851134"/>
            <a:chExt cx="3715350" cy="108811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ABB04CD-5A35-A98C-4FB9-6EE66B9E676A}"/>
                </a:ext>
              </a:extLst>
            </p:cNvPr>
            <p:cNvSpPr/>
            <p:nvPr/>
          </p:nvSpPr>
          <p:spPr>
            <a:xfrm>
              <a:off x="173256" y="4851134"/>
              <a:ext cx="3715350" cy="108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EAC6BF7-C8D9-A8EE-8C54-C337520FE7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38" y="5023353"/>
              <a:ext cx="3541300" cy="743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2558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SIAG/GS Business meeting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38149" y="237894"/>
            <a:ext cx="11915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404040"/>
                </a:solidFill>
                <a:latin typeface="Arvo" panose="02000000000000000000" pitchFamily="2" charset="0"/>
              </a:rPr>
              <a:t>ICIAM </a:t>
            </a:r>
            <a:r>
              <a:rPr lang="en-US" sz="3600" dirty="0">
                <a:solidFill>
                  <a:srgbClr val="00A79F"/>
                </a:solidFill>
                <a:latin typeface="Arvo" panose="02000000000000000000" pitchFamily="2" charset="0"/>
              </a:rPr>
              <a:t>2023</a:t>
            </a:r>
            <a:endParaRPr lang="en-US" sz="2800" dirty="0">
              <a:solidFill>
                <a:srgbClr val="00A79F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7CCFC1A-A31E-397D-6EB5-432B87068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975" y="871041"/>
            <a:ext cx="5032050" cy="255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25528F-1E75-F975-6D6C-60074093625C}"/>
              </a:ext>
            </a:extLst>
          </p:cNvPr>
          <p:cNvSpPr txBox="1"/>
          <p:nvPr/>
        </p:nvSpPr>
        <p:spPr>
          <a:xfrm>
            <a:off x="0" y="3429000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dirty="0">
                <a:latin typeface="Arvo" panose="02000000000000000000" pitchFamily="2" charset="0"/>
              </a:rPr>
            </a:br>
            <a:r>
              <a:rPr lang="en-US" dirty="0">
                <a:latin typeface="Arvo" panose="02000000000000000000" pitchFamily="2" charset="0"/>
              </a:rPr>
              <a:t>The congress will take place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vo" panose="02000000000000000000" pitchFamily="2" charset="0"/>
              </a:rPr>
              <a:t>Waseda</a:t>
            </a:r>
            <a:r>
              <a:rPr lang="en-US" b="0" i="0" dirty="0">
                <a:solidFill>
                  <a:srgbClr val="000000"/>
                </a:solidFill>
                <a:effectLst/>
                <a:latin typeface="Arvo" panose="02000000000000000000" pitchFamily="2" charset="0"/>
              </a:rPr>
              <a:t> University, Tokyo, Japan from August 20-25, 2023.</a:t>
            </a:r>
          </a:p>
          <a:p>
            <a:pPr algn="ctr"/>
            <a:endParaRPr lang="en-US" dirty="0">
              <a:solidFill>
                <a:srgbClr val="000000"/>
              </a:solidFill>
              <a:latin typeface="Arvo" panose="02000000000000000000" pitchFamily="2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Arvo" panose="02000000000000000000" pitchFamily="2" charset="0"/>
              </a:rPr>
              <a:t>SIAM is a member of the International Congress on Industrial and Applied Mathematics (ICIAM).</a:t>
            </a:r>
          </a:p>
          <a:p>
            <a:pPr algn="ctr"/>
            <a:endParaRPr lang="en-US" dirty="0">
              <a:solidFill>
                <a:srgbClr val="000000"/>
              </a:solidFill>
              <a:latin typeface="Arvo" panose="02000000000000000000" pitchFamily="2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Arvo" panose="02000000000000000000" pitchFamily="2" charset="0"/>
              </a:rPr>
              <a:t>ICIAM 2023 is being organized by JSIAM (Japan Society for Industrial and Applied Mathematics) and MSJ (Mathematical Society of Japan),  members of ICIAM.</a:t>
            </a:r>
            <a:br>
              <a:rPr lang="en-US" dirty="0">
                <a:latin typeface="Arvo" panose="02000000000000000000" pitchFamily="2" charset="0"/>
              </a:rPr>
            </a:br>
            <a:endParaRPr lang="en-US" dirty="0">
              <a:latin typeface="Arv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091B13-C14F-6292-586D-41C7E22C03AA}"/>
              </a:ext>
            </a:extLst>
          </p:cNvPr>
          <p:cNvSpPr txBox="1"/>
          <p:nvPr/>
        </p:nvSpPr>
        <p:spPr>
          <a:xfrm>
            <a:off x="0" y="573732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E02D21"/>
                </a:solidFill>
                <a:latin typeface="Arvo" panose="02000000000000000000" pitchFamily="2" charset="0"/>
              </a:rPr>
              <a:t>https://iciam2023.org/</a:t>
            </a:r>
          </a:p>
        </p:txBody>
      </p:sp>
    </p:spTree>
    <p:extLst>
      <p:ext uri="{BB962C8B-B14F-4D97-AF65-F5344CB8AC3E}">
        <p14:creationId xmlns:p14="http://schemas.microsoft.com/office/powerpoint/2010/main" val="332680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SIAG/GS Business meeting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282715"/>
            <a:ext cx="80380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404040"/>
                </a:solidFill>
                <a:latin typeface="Arvo" panose="02000000000000000000" pitchFamily="2" charset="0"/>
              </a:rPr>
              <a:t>Join SIAM Today!</a:t>
            </a:r>
            <a:endParaRPr lang="en-US" sz="2800" dirty="0">
              <a:solidFill>
                <a:srgbClr val="40404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875" y="1410763"/>
            <a:ext cx="59751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404040"/>
                </a:solidFill>
                <a:latin typeface="Montserrat" panose="00000500000000000000"/>
              </a:rPr>
              <a:t>SIAM Review </a:t>
            </a:r>
            <a:r>
              <a:rPr lang="en-US" dirty="0">
                <a:solidFill>
                  <a:srgbClr val="404040"/>
                </a:solidFill>
                <a:latin typeface="Montserrat" panose="00000500000000000000"/>
              </a:rPr>
              <a:t>(Print &amp; Electronic)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404040"/>
                </a:solidFill>
                <a:latin typeface="Montserrat" panose="00000500000000000000"/>
              </a:rPr>
              <a:t>SIAM News </a:t>
            </a:r>
            <a:r>
              <a:rPr lang="en-US" dirty="0">
                <a:solidFill>
                  <a:srgbClr val="404040"/>
                </a:solidFill>
                <a:latin typeface="Montserrat" panose="00000500000000000000"/>
              </a:rPr>
              <a:t>(Print)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04040"/>
                </a:solidFill>
                <a:latin typeface="Montserrat" panose="00000500000000000000"/>
              </a:rPr>
              <a:t>30% Off SIAM Books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04040"/>
                </a:solidFill>
                <a:latin typeface="Montserrat" panose="00000500000000000000"/>
              </a:rPr>
              <a:t>$15 / Activity Group Membership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04040"/>
                </a:solidFill>
                <a:latin typeface="Montserrat" panose="00000500000000000000"/>
              </a:rPr>
              <a:t>20% - 30% Off Registrations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04040"/>
                </a:solidFill>
                <a:latin typeface="Montserrat" panose="00000500000000000000"/>
              </a:rPr>
              <a:t>80% Off Journals (up to 4)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04040"/>
                </a:solidFill>
                <a:latin typeface="Montserrat" panose="00000500000000000000"/>
              </a:rPr>
              <a:t>95% Off e-Access to Journals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04040"/>
                </a:solidFill>
                <a:latin typeface="Montserrat" panose="00000500000000000000"/>
              </a:rPr>
              <a:t>Spouse may join as Associate Member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404040"/>
                </a:solidFill>
                <a:latin typeface="Montserrat" panose="00000500000000000000"/>
              </a:rPr>
              <a:t>SIAM Unwrapped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404040"/>
              </a:solidFill>
              <a:latin typeface="Montserrat" panose="0000050000000000000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71067" y="1422975"/>
            <a:ext cx="6862299" cy="4200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04040"/>
                </a:solidFill>
                <a:latin typeface="Montserrat" panose="00000500000000000000"/>
              </a:rPr>
              <a:t>Vote in SIAM Elections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04040"/>
                </a:solidFill>
                <a:latin typeface="Montserrat" panose="00000500000000000000"/>
              </a:rPr>
              <a:t>Eligible to Hold Office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04040"/>
                </a:solidFill>
                <a:latin typeface="Montserrat" panose="00000500000000000000"/>
              </a:rPr>
              <a:t>Eligible for Committee Appointments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04040"/>
                </a:solidFill>
                <a:latin typeface="Montserrat" panose="00000500000000000000"/>
              </a:rPr>
              <a:t>Nominate SIAM Fellows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04040"/>
                </a:solidFill>
                <a:latin typeface="Montserrat" panose="00000500000000000000"/>
              </a:rPr>
              <a:t>Be Nominated as a SIAM Fellow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04040"/>
                </a:solidFill>
                <a:latin typeface="Montserrat" panose="00000500000000000000"/>
              </a:rPr>
              <a:t>Eligible for Group Insurance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04040"/>
                </a:solidFill>
                <a:latin typeface="Montserrat" panose="00000500000000000000"/>
              </a:rPr>
              <a:t>Nominate 2 Students for Free Membership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33333"/>
                </a:solidFill>
                <a:latin typeface="Montserrat" panose="00000500000000000000"/>
              </a:rPr>
              <a:t>Qualifying Student Members can join 2 SIAGs for </a:t>
            </a:r>
            <a:r>
              <a:rPr lang="en-US" i="1" dirty="0">
                <a:solidFill>
                  <a:schemeClr val="accent3"/>
                </a:solidFill>
                <a:latin typeface="Montserrat" panose="00000500000000000000"/>
              </a:rPr>
              <a:t>free</a:t>
            </a:r>
            <a:r>
              <a:rPr lang="en-US" dirty="0">
                <a:solidFill>
                  <a:srgbClr val="333333"/>
                </a:solidFill>
                <a:latin typeface="Montserrat" panose="00000500000000000000"/>
              </a:rPr>
              <a:t>!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404040"/>
              </a:solidFill>
              <a:latin typeface="Montserrat" panose="00000500000000000000"/>
            </a:endParaRP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404040"/>
              </a:solidFill>
              <a:latin typeface="Montserrat" panose="0000050000000000000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2614" y="838200"/>
            <a:ext cx="10593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1"/>
                </a:solidFill>
                <a:latin typeface="Arvo" panose="02000000000000000000"/>
              </a:rPr>
              <a:t>Benefits of SIAM Membership Include………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D6FD9A-99F3-44B2-A8B2-903F2BCB2A70}"/>
              </a:ext>
            </a:extLst>
          </p:cNvPr>
          <p:cNvSpPr txBox="1"/>
          <p:nvPr/>
        </p:nvSpPr>
        <p:spPr>
          <a:xfrm>
            <a:off x="457200" y="5411858"/>
            <a:ext cx="11348730" cy="832621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vo" panose="02000000000000000000" pitchFamily="2" charset="0"/>
              </a:rPr>
              <a:t>Nonmember attendees can save up to $160 their 2023 membership! </a:t>
            </a:r>
          </a:p>
        </p:txBody>
      </p:sp>
    </p:spTree>
    <p:extLst>
      <p:ext uri="{BB962C8B-B14F-4D97-AF65-F5344CB8AC3E}">
        <p14:creationId xmlns:p14="http://schemas.microsoft.com/office/powerpoint/2010/main" val="1853387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32405" y="0"/>
            <a:ext cx="6938554" cy="6858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6600" b="1" dirty="0">
                <a:latin typeface="Arvo" panose="02000000000000000000"/>
              </a:rPr>
              <a:t>2023 </a:t>
            </a:r>
            <a:r>
              <a:rPr lang="en-US" sz="6000" b="1" dirty="0">
                <a:solidFill>
                  <a:schemeClr val="accent1"/>
                </a:solidFill>
                <a:latin typeface="Arvo" panose="02000000000000000000"/>
              </a:rPr>
              <a:t>SIAG/GS</a:t>
            </a:r>
          </a:p>
          <a:p>
            <a:pPr marL="0" indent="0">
              <a:buNone/>
            </a:pPr>
            <a:r>
              <a:rPr lang="en-US" sz="4000" dirty="0"/>
              <a:t>Membership Report</a:t>
            </a:r>
          </a:p>
          <a:p>
            <a:pPr marL="0" indent="0">
              <a:buNone/>
            </a:pPr>
            <a:r>
              <a:rPr lang="en-US" i="1" dirty="0"/>
              <a:t>(data as of December 31, 2022)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66C2B71-39CF-ED95-96EC-7256FB93F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035499"/>
            <a:ext cx="4040777" cy="39188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2023 SIAG/GS Business meeting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4168E4-CBA9-D247-38EF-51A378324359}"/>
              </a:ext>
            </a:extLst>
          </p:cNvPr>
          <p:cNvGrpSpPr/>
          <p:nvPr/>
        </p:nvGrpSpPr>
        <p:grpSpPr>
          <a:xfrm>
            <a:off x="173256" y="4851134"/>
            <a:ext cx="3715350" cy="1088112"/>
            <a:chOff x="173256" y="4851134"/>
            <a:chExt cx="3715350" cy="108811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2AF88CE-EB30-E626-08C7-3B12AF7B6E0F}"/>
                </a:ext>
              </a:extLst>
            </p:cNvPr>
            <p:cNvSpPr/>
            <p:nvPr/>
          </p:nvSpPr>
          <p:spPr>
            <a:xfrm>
              <a:off x="173256" y="4851134"/>
              <a:ext cx="3715350" cy="108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25553C6A-B4DB-FFDC-BDA5-8BECB4811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38" y="5023353"/>
              <a:ext cx="3541300" cy="743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3359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SIAG/GS Business meeting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82715"/>
            <a:ext cx="80380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404040"/>
                </a:solidFill>
                <a:latin typeface="Arvo" panose="02000000000000000000" pitchFamily="2" charset="0"/>
              </a:rPr>
              <a:t>SIAG</a:t>
            </a:r>
            <a:r>
              <a:rPr lang="en-US" sz="2800" b="1" dirty="0">
                <a:solidFill>
                  <a:srgbClr val="404040"/>
                </a:solidFill>
                <a:latin typeface="Arvo" panose="02000000000000000000" pitchFamily="2" charset="0"/>
              </a:rPr>
              <a:t> </a:t>
            </a:r>
            <a:r>
              <a:rPr lang="en-US" sz="3600" dirty="0">
                <a:solidFill>
                  <a:srgbClr val="00A79F"/>
                </a:solidFill>
                <a:latin typeface="Arvo" panose="02000000000000000000" pitchFamily="2" charset="0"/>
              </a:rPr>
              <a:t>Overall Membership</a:t>
            </a:r>
            <a:endParaRPr lang="en-US" sz="3200" dirty="0">
              <a:solidFill>
                <a:srgbClr val="00A79F"/>
              </a:solidFill>
            </a:endParaRPr>
          </a:p>
        </p:txBody>
      </p:sp>
      <p:graphicFrame>
        <p:nvGraphicFramePr>
          <p:cNvPr id="5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120931"/>
              </p:ext>
            </p:extLst>
          </p:nvPr>
        </p:nvGraphicFramePr>
        <p:xfrm>
          <a:off x="1005808" y="973520"/>
          <a:ext cx="10243218" cy="530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9569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SIAG/GS Business meeting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82714"/>
            <a:ext cx="10439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404040"/>
                </a:solidFill>
                <a:latin typeface="Arvo" panose="02000000000000000000" pitchFamily="2" charset="0"/>
              </a:rPr>
              <a:t>SIAG/GS</a:t>
            </a:r>
            <a:r>
              <a:rPr lang="en-US" sz="2800" b="1" dirty="0">
                <a:solidFill>
                  <a:srgbClr val="404040"/>
                </a:solidFill>
                <a:latin typeface="Arvo" panose="02000000000000000000" pitchFamily="2" charset="0"/>
              </a:rPr>
              <a:t> </a:t>
            </a:r>
            <a:r>
              <a:rPr lang="en-US" sz="3600" dirty="0">
                <a:solidFill>
                  <a:srgbClr val="00A79F"/>
                </a:solidFill>
                <a:latin typeface="Arvo" panose="02000000000000000000" pitchFamily="2" charset="0"/>
              </a:rPr>
              <a:t>Membership Demographics</a:t>
            </a:r>
            <a:endParaRPr lang="en-US" sz="3200" dirty="0">
              <a:solidFill>
                <a:srgbClr val="00A79F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CDD2BA8-1183-3DF0-0645-6D834DBB2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570156"/>
              </p:ext>
            </p:extLst>
          </p:nvPr>
        </p:nvGraphicFramePr>
        <p:xfrm>
          <a:off x="1329301" y="1132417"/>
          <a:ext cx="9533397" cy="4974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2193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SIAG/GS Business meeting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82714"/>
            <a:ext cx="10439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404040"/>
                </a:solidFill>
                <a:latin typeface="Arvo" panose="02000000000000000000" pitchFamily="2" charset="0"/>
              </a:rPr>
              <a:t>SIAG/GS</a:t>
            </a:r>
            <a:r>
              <a:rPr lang="en-US" sz="2800" b="1" dirty="0">
                <a:solidFill>
                  <a:srgbClr val="404040"/>
                </a:solidFill>
                <a:latin typeface="Arvo" panose="02000000000000000000" pitchFamily="2" charset="0"/>
              </a:rPr>
              <a:t> </a:t>
            </a:r>
            <a:r>
              <a:rPr lang="en-US" sz="3600" dirty="0">
                <a:solidFill>
                  <a:srgbClr val="00A79F"/>
                </a:solidFill>
                <a:latin typeface="Arvo" panose="02000000000000000000" pitchFamily="2" charset="0"/>
              </a:rPr>
              <a:t>Membership Demographics</a:t>
            </a:r>
            <a:endParaRPr lang="en-US" sz="3200" dirty="0">
              <a:solidFill>
                <a:srgbClr val="00A79F"/>
              </a:solidFill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6596973-E9DE-CBA4-D3E5-B62CAB6307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256854"/>
              </p:ext>
            </p:extLst>
          </p:nvPr>
        </p:nvGraphicFramePr>
        <p:xfrm>
          <a:off x="1638300" y="1108910"/>
          <a:ext cx="8915400" cy="5021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3685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SIAG/GS Business meeting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82714"/>
            <a:ext cx="10439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404040"/>
                </a:solidFill>
                <a:latin typeface="Arvo" panose="02000000000000000000" pitchFamily="2" charset="0"/>
              </a:rPr>
              <a:t>SIAG/GS</a:t>
            </a:r>
            <a:r>
              <a:rPr lang="en-US" sz="2800" b="1" dirty="0">
                <a:solidFill>
                  <a:srgbClr val="404040"/>
                </a:solidFill>
                <a:latin typeface="Arvo" panose="02000000000000000000" pitchFamily="2" charset="0"/>
              </a:rPr>
              <a:t> </a:t>
            </a:r>
            <a:r>
              <a:rPr lang="en-US" sz="3600" dirty="0">
                <a:solidFill>
                  <a:srgbClr val="00A79F"/>
                </a:solidFill>
                <a:latin typeface="Arvo" panose="02000000000000000000" pitchFamily="2" charset="0"/>
              </a:rPr>
              <a:t>Membership by Geography</a:t>
            </a:r>
            <a:endParaRPr lang="en-US" sz="3200" dirty="0">
              <a:solidFill>
                <a:srgbClr val="00A79F"/>
              </a:solidFill>
            </a:endParaRPr>
          </a:p>
        </p:txBody>
      </p:sp>
      <p:pic>
        <p:nvPicPr>
          <p:cNvPr id="5" name="table">
            <a:extLst>
              <a:ext uri="{FF2B5EF4-FFF2-40B4-BE49-F238E27FC236}">
                <a16:creationId xmlns:a16="http://schemas.microsoft.com/office/drawing/2014/main" id="{5D413A4B-C22C-A319-8DD3-9EECD1E38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693" y="1032502"/>
            <a:ext cx="8928613" cy="479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16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SIAG/GS Business meeting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BA81E9-631F-74D3-3E1C-737CF6057025}"/>
              </a:ext>
            </a:extLst>
          </p:cNvPr>
          <p:cNvSpPr/>
          <p:nvPr/>
        </p:nvSpPr>
        <p:spPr>
          <a:xfrm>
            <a:off x="447674" y="282714"/>
            <a:ext cx="11477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404040"/>
                </a:solidFill>
                <a:latin typeface="Arvo" panose="02000000000000000000" pitchFamily="2" charset="0"/>
              </a:rPr>
              <a:t>SIAG/GS </a:t>
            </a:r>
            <a:r>
              <a:rPr lang="en-US" sz="3600" dirty="0">
                <a:solidFill>
                  <a:srgbClr val="00A79F"/>
                </a:solidFill>
                <a:latin typeface="Arvo" panose="02000000000000000000" pitchFamily="2" charset="0"/>
              </a:rPr>
              <a:t>Membership by Gender</a:t>
            </a:r>
            <a:endParaRPr lang="en-US" sz="3200" dirty="0">
              <a:solidFill>
                <a:srgbClr val="00A79F"/>
              </a:solidFill>
            </a:endParaRPr>
          </a:p>
        </p:txBody>
      </p:sp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id="{2C826725-C476-4D47-BD2E-1E5B3ED409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513222"/>
              </p:ext>
            </p:extLst>
          </p:nvPr>
        </p:nvGraphicFramePr>
        <p:xfrm>
          <a:off x="392056" y="1427117"/>
          <a:ext cx="5042148" cy="4814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9">
            <a:extLst>
              <a:ext uri="{FF2B5EF4-FFF2-40B4-BE49-F238E27FC236}">
                <a16:creationId xmlns:a16="http://schemas.microsoft.com/office/drawing/2014/main" id="{30BD5D5D-CF05-20A5-0703-E58A4F3E98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60171"/>
              </p:ext>
            </p:extLst>
          </p:nvPr>
        </p:nvGraphicFramePr>
        <p:xfrm>
          <a:off x="6300283" y="1343613"/>
          <a:ext cx="5042148" cy="4814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8">
            <a:extLst>
              <a:ext uri="{FF2B5EF4-FFF2-40B4-BE49-F238E27FC236}">
                <a16:creationId xmlns:a16="http://schemas.microsoft.com/office/drawing/2014/main" id="{5B80136B-7BEA-24B9-8DA4-E12FA5A10834}"/>
              </a:ext>
            </a:extLst>
          </p:cNvPr>
          <p:cNvSpPr txBox="1"/>
          <p:nvPr/>
        </p:nvSpPr>
        <p:spPr>
          <a:xfrm>
            <a:off x="1885672" y="882962"/>
            <a:ext cx="2476500" cy="461665"/>
          </a:xfrm>
          <a:prstGeom prst="rect">
            <a:avLst/>
          </a:prstGeom>
          <a:solidFill>
            <a:srgbClr val="00496A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Montserrat" panose="00000500000000000000"/>
              </a:rPr>
              <a:t>Nonstudents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27A789-850F-CFD1-E522-07F44DE421AD}"/>
              </a:ext>
            </a:extLst>
          </p:cNvPr>
          <p:cNvSpPr/>
          <p:nvPr/>
        </p:nvSpPr>
        <p:spPr>
          <a:xfrm>
            <a:off x="7583107" y="882962"/>
            <a:ext cx="2476500" cy="461665"/>
          </a:xfrm>
          <a:prstGeom prst="rect">
            <a:avLst/>
          </a:prstGeom>
          <a:solidFill>
            <a:srgbClr val="00496A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Montserrat" panose="00000500000000000000"/>
              </a:rPr>
              <a:t>Students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9766C0-CB97-8C16-21CF-B608E88C9F5C}"/>
              </a:ext>
            </a:extLst>
          </p:cNvPr>
          <p:cNvCxnSpPr>
            <a:cxnSpLocks/>
          </p:cNvCxnSpPr>
          <p:nvPr/>
        </p:nvCxnSpPr>
        <p:spPr>
          <a:xfrm flipH="1">
            <a:off x="4473944" y="1913282"/>
            <a:ext cx="266555" cy="893337"/>
          </a:xfrm>
          <a:prstGeom prst="straightConnector1">
            <a:avLst/>
          </a:prstGeom>
          <a:ln>
            <a:solidFill>
              <a:srgbClr val="E16C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ED17BE-FBDD-5653-7B38-9484F2E57717}"/>
              </a:ext>
            </a:extLst>
          </p:cNvPr>
          <p:cNvCxnSpPr/>
          <p:nvPr/>
        </p:nvCxnSpPr>
        <p:spPr>
          <a:xfrm flipV="1">
            <a:off x="6840353" y="5146197"/>
            <a:ext cx="575676" cy="82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3164B-AD7C-04A4-4F1E-9C87E9B7F5E7}"/>
              </a:ext>
            </a:extLst>
          </p:cNvPr>
          <p:cNvSpPr/>
          <p:nvPr/>
        </p:nvSpPr>
        <p:spPr>
          <a:xfrm>
            <a:off x="4188040" y="1493724"/>
            <a:ext cx="1606087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Not Indicated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4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1.7%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113DF1-61CA-D82D-5546-58F1EF0E1DE7}"/>
              </a:ext>
            </a:extLst>
          </p:cNvPr>
          <p:cNvSpPr/>
          <p:nvPr/>
        </p:nvSpPr>
        <p:spPr>
          <a:xfrm>
            <a:off x="1001934" y="1387413"/>
            <a:ext cx="93911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Woman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53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22.2%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59B383-C3D9-523F-5361-E26E5B2D2E01}"/>
              </a:ext>
            </a:extLst>
          </p:cNvPr>
          <p:cNvSpPr/>
          <p:nvPr/>
        </p:nvSpPr>
        <p:spPr>
          <a:xfrm>
            <a:off x="-175498" y="5271078"/>
            <a:ext cx="211797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Man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179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74.9%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5ED3DF-A558-2C8D-05D2-A72173A6BF4C}"/>
              </a:ext>
            </a:extLst>
          </p:cNvPr>
          <p:cNvSpPr/>
          <p:nvPr/>
        </p:nvSpPr>
        <p:spPr>
          <a:xfrm>
            <a:off x="10659594" y="3815674"/>
            <a:ext cx="170790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Not Indicated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5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6.3%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29F5F4-590D-5755-EB00-C75CB83034A2}"/>
              </a:ext>
            </a:extLst>
          </p:cNvPr>
          <p:cNvSpPr/>
          <p:nvPr/>
        </p:nvSpPr>
        <p:spPr>
          <a:xfrm>
            <a:off x="10489365" y="1894668"/>
            <a:ext cx="1596999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Woman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23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28.8%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DD3034-F469-0720-9BB2-3E2E46036BCE}"/>
              </a:ext>
            </a:extLst>
          </p:cNvPr>
          <p:cNvSpPr/>
          <p:nvPr/>
        </p:nvSpPr>
        <p:spPr>
          <a:xfrm>
            <a:off x="6047833" y="4901746"/>
            <a:ext cx="1140823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Man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50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62.5%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8C833C-B2A2-DC0D-C8CD-D93191627AAB}"/>
              </a:ext>
            </a:extLst>
          </p:cNvPr>
          <p:cNvSpPr/>
          <p:nvPr/>
        </p:nvSpPr>
        <p:spPr>
          <a:xfrm>
            <a:off x="4528512" y="2363817"/>
            <a:ext cx="1811383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Prefer Not to Disclose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2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&lt;1%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12CA4A6-E590-49C0-BF8C-3A7D097FD99D}"/>
              </a:ext>
            </a:extLst>
          </p:cNvPr>
          <p:cNvCxnSpPr>
            <a:cxnSpLocks/>
          </p:cNvCxnSpPr>
          <p:nvPr/>
        </p:nvCxnSpPr>
        <p:spPr>
          <a:xfrm flipH="1">
            <a:off x="4607221" y="2914131"/>
            <a:ext cx="462642" cy="35069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9E819BB-0C0E-DA82-1C87-71BE5A66ECA0}"/>
              </a:ext>
            </a:extLst>
          </p:cNvPr>
          <p:cNvSpPr/>
          <p:nvPr/>
        </p:nvSpPr>
        <p:spPr>
          <a:xfrm>
            <a:off x="10397127" y="4797343"/>
            <a:ext cx="1811383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Nonbinary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1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1.3%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CB4C9BB-2C1C-345D-C8C5-DF2E8B6FD72E}"/>
              </a:ext>
            </a:extLst>
          </p:cNvPr>
          <p:cNvCxnSpPr>
            <a:cxnSpLocks/>
          </p:cNvCxnSpPr>
          <p:nvPr/>
        </p:nvCxnSpPr>
        <p:spPr>
          <a:xfrm flipH="1" flipV="1">
            <a:off x="10304744" y="5002893"/>
            <a:ext cx="793539" cy="199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C458C6-FD39-CFBC-DCD6-AF4FF3215EE5}"/>
              </a:ext>
            </a:extLst>
          </p:cNvPr>
          <p:cNvSpPr/>
          <p:nvPr/>
        </p:nvSpPr>
        <p:spPr>
          <a:xfrm>
            <a:off x="9872969" y="5640410"/>
            <a:ext cx="221339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Prefer Not to Disclose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1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1.3%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DBA4D4-FA1B-5C6B-A970-CFE4943353C6}"/>
              </a:ext>
            </a:extLst>
          </p:cNvPr>
          <p:cNvCxnSpPr>
            <a:cxnSpLocks/>
          </p:cNvCxnSpPr>
          <p:nvPr/>
        </p:nvCxnSpPr>
        <p:spPr>
          <a:xfrm flipH="1" flipV="1">
            <a:off x="10117515" y="5202068"/>
            <a:ext cx="474848" cy="439664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2577CE9-8F45-7BCA-EE4B-66FF32FCB3CF}"/>
              </a:ext>
            </a:extLst>
          </p:cNvPr>
          <p:cNvSpPr/>
          <p:nvPr/>
        </p:nvSpPr>
        <p:spPr>
          <a:xfrm>
            <a:off x="4473944" y="3379012"/>
            <a:ext cx="1811383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Nonbinary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1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&lt;1%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E392A79-CD98-4D2E-AC77-E67EF2E9A9A1}"/>
              </a:ext>
            </a:extLst>
          </p:cNvPr>
          <p:cNvCxnSpPr/>
          <p:nvPr/>
        </p:nvCxnSpPr>
        <p:spPr>
          <a:xfrm flipH="1" flipV="1">
            <a:off x="4635724" y="3004719"/>
            <a:ext cx="505790" cy="321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72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SIAG/GS Business meeting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82714"/>
            <a:ext cx="12081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404040"/>
                </a:solidFill>
                <a:latin typeface="Arvo" panose="02000000000000000000" pitchFamily="2" charset="0"/>
              </a:rPr>
              <a:t>SIAG/GS</a:t>
            </a:r>
            <a:r>
              <a:rPr lang="en-US" sz="2800" b="1" dirty="0">
                <a:solidFill>
                  <a:srgbClr val="404040"/>
                </a:solidFill>
                <a:latin typeface="Arvo" panose="02000000000000000000" pitchFamily="2" charset="0"/>
              </a:rPr>
              <a:t> </a:t>
            </a:r>
            <a:r>
              <a:rPr lang="en-US" sz="3600" dirty="0">
                <a:solidFill>
                  <a:srgbClr val="00A79F"/>
                </a:solidFill>
                <a:latin typeface="Arvo" panose="02000000000000000000" pitchFamily="2" charset="0"/>
              </a:rPr>
              <a:t>Membership by Employer Type</a:t>
            </a:r>
            <a:endParaRPr lang="en-US" sz="3200" dirty="0">
              <a:solidFill>
                <a:srgbClr val="00A79F"/>
              </a:solidFill>
            </a:endParaRP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5993DE64-E36B-6314-30AA-D2A7CFF6C8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153170"/>
              </p:ext>
            </p:extLst>
          </p:nvPr>
        </p:nvGraphicFramePr>
        <p:xfrm>
          <a:off x="1963371" y="1219200"/>
          <a:ext cx="8074152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D7133C86-4238-0739-A620-08A65D7C45FD}"/>
              </a:ext>
            </a:extLst>
          </p:cNvPr>
          <p:cNvSpPr/>
          <p:nvPr/>
        </p:nvSpPr>
        <p:spPr>
          <a:xfrm>
            <a:off x="8858111" y="4232927"/>
            <a:ext cx="1349253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4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Arvo" panose="02000000000000000000"/>
                <a:ea typeface="+mn-ea"/>
                <a:cs typeface="+mn-cs"/>
              </a:defRPr>
            </a:pPr>
            <a:r>
              <a:rPr lang="en-US" dirty="0"/>
              <a:t>Other</a:t>
            </a:r>
          </a:p>
          <a:p>
            <a:pPr algn="ctr">
              <a:defRPr sz="14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Arvo" panose="02000000000000000000"/>
                <a:ea typeface="+mn-ea"/>
                <a:cs typeface="+mn-cs"/>
              </a:defRPr>
            </a:pPr>
            <a:r>
              <a:rPr lang="en-US" dirty="0"/>
              <a:t>4
1.9%</a:t>
            </a:r>
          </a:p>
        </p:txBody>
      </p:sp>
    </p:spTree>
    <p:extLst>
      <p:ext uri="{BB962C8B-B14F-4D97-AF65-F5344CB8AC3E}">
        <p14:creationId xmlns:p14="http://schemas.microsoft.com/office/powerpoint/2010/main" val="1891637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SIAG/GS Business meeting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47674" y="282714"/>
            <a:ext cx="11477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404040"/>
                </a:solidFill>
                <a:latin typeface="Arvo" panose="02000000000000000000" pitchFamily="2" charset="0"/>
              </a:rPr>
              <a:t>SIAG/GS </a:t>
            </a:r>
            <a:r>
              <a:rPr lang="en-US" sz="3600" dirty="0">
                <a:solidFill>
                  <a:srgbClr val="00A79F"/>
                </a:solidFill>
                <a:latin typeface="Arvo" panose="02000000000000000000" pitchFamily="2" charset="0"/>
              </a:rPr>
              <a:t>Membership by Department Type</a:t>
            </a:r>
            <a:endParaRPr lang="en-US" sz="3200" dirty="0">
              <a:solidFill>
                <a:srgbClr val="00A79F"/>
              </a:solidFill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213C1D3-D353-3F0F-5CE6-89EC03C611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035748"/>
              </p:ext>
            </p:extLst>
          </p:nvPr>
        </p:nvGraphicFramePr>
        <p:xfrm>
          <a:off x="2048759" y="1287063"/>
          <a:ext cx="7873349" cy="4664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2">
            <a:extLst>
              <a:ext uri="{FF2B5EF4-FFF2-40B4-BE49-F238E27FC236}">
                <a16:creationId xmlns:a16="http://schemas.microsoft.com/office/drawing/2014/main" id="{E57E5CEE-5021-6D31-9E3F-44A74325B017}"/>
              </a:ext>
            </a:extLst>
          </p:cNvPr>
          <p:cNvSpPr txBox="1"/>
          <p:nvPr/>
        </p:nvSpPr>
        <p:spPr>
          <a:xfrm>
            <a:off x="2105488" y="4647299"/>
            <a:ext cx="1419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Mathematics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54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56.3%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2F87AC-A4D3-3C73-F706-B80189B248D6}"/>
              </a:ext>
            </a:extLst>
          </p:cNvPr>
          <p:cNvSpPr/>
          <p:nvPr/>
        </p:nvSpPr>
        <p:spPr>
          <a:xfrm>
            <a:off x="8905411" y="3224716"/>
            <a:ext cx="1421363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Other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2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2.1%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8B29C3-3460-A46D-8F3F-6EA42F6F8AED}"/>
              </a:ext>
            </a:extLst>
          </p:cNvPr>
          <p:cNvSpPr/>
          <p:nvPr/>
        </p:nvSpPr>
        <p:spPr>
          <a:xfrm>
            <a:off x="8666189" y="2320884"/>
            <a:ext cx="1421363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Statistics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3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3.1%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D01181-5B37-8242-79C4-BA4973449BFF}"/>
              </a:ext>
            </a:extLst>
          </p:cNvPr>
          <p:cNvSpPr/>
          <p:nvPr/>
        </p:nvSpPr>
        <p:spPr>
          <a:xfrm>
            <a:off x="7694122" y="1347497"/>
            <a:ext cx="239343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Engineering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16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16.7%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0F4085-708C-3AD0-D347-367DF66430A9}"/>
              </a:ext>
            </a:extLst>
          </p:cNvPr>
          <p:cNvCxnSpPr>
            <a:cxnSpLocks/>
          </p:cNvCxnSpPr>
          <p:nvPr/>
        </p:nvCxnSpPr>
        <p:spPr>
          <a:xfrm>
            <a:off x="3774558" y="1531194"/>
            <a:ext cx="928592" cy="137379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34AA90E-7C5F-AF34-F7E6-5CAE987357D4}"/>
              </a:ext>
            </a:extLst>
          </p:cNvPr>
          <p:cNvSpPr/>
          <p:nvPr/>
        </p:nvSpPr>
        <p:spPr>
          <a:xfrm>
            <a:off x="7870053" y="4622606"/>
            <a:ext cx="167566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Physics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1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1.0%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2D309A2-0FCA-9F45-39CB-A5FE4B3A0B27}"/>
              </a:ext>
            </a:extLst>
          </p:cNvPr>
          <p:cNvCxnSpPr>
            <a:cxnSpLocks/>
          </p:cNvCxnSpPr>
          <p:nvPr/>
        </p:nvCxnSpPr>
        <p:spPr>
          <a:xfrm flipH="1">
            <a:off x="8405878" y="2740280"/>
            <a:ext cx="753535" cy="380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AF60467-9AD2-ACA5-0EF3-4AF0B6C88543}"/>
              </a:ext>
            </a:extLst>
          </p:cNvPr>
          <p:cNvSpPr/>
          <p:nvPr/>
        </p:nvSpPr>
        <p:spPr>
          <a:xfrm>
            <a:off x="8782645" y="4108327"/>
            <a:ext cx="2062347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Computer Science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2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2.1%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91D277-8804-9382-0BAA-EB942811825A}"/>
              </a:ext>
            </a:extLst>
          </p:cNvPr>
          <p:cNvCxnSpPr>
            <a:cxnSpLocks/>
          </p:cNvCxnSpPr>
          <p:nvPr/>
        </p:nvCxnSpPr>
        <p:spPr>
          <a:xfrm flipH="1" flipV="1">
            <a:off x="8405878" y="3507450"/>
            <a:ext cx="970992" cy="1517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8F7100E-6F41-5A78-09B9-E1CA5AA9BFFC}"/>
              </a:ext>
            </a:extLst>
          </p:cNvPr>
          <p:cNvSpPr/>
          <p:nvPr/>
        </p:nvSpPr>
        <p:spPr>
          <a:xfrm>
            <a:off x="2269892" y="942424"/>
            <a:ext cx="2176196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Other (Physical Science)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18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Arvo" panose="02000000000000000000"/>
              </a:rPr>
              <a:t>18.8%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B6FCCD-8C30-347A-4AD6-12690DFB86DF}"/>
              </a:ext>
            </a:extLst>
          </p:cNvPr>
          <p:cNvCxnSpPr>
            <a:cxnSpLocks/>
          </p:cNvCxnSpPr>
          <p:nvPr/>
        </p:nvCxnSpPr>
        <p:spPr>
          <a:xfrm flipH="1" flipV="1">
            <a:off x="8405878" y="4071031"/>
            <a:ext cx="260311" cy="576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63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SIAG/GS Business meeting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82715"/>
            <a:ext cx="80380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404040"/>
                </a:solidFill>
                <a:latin typeface="Arvo" panose="02000000000000000000" pitchFamily="2" charset="0"/>
              </a:rPr>
              <a:t>SIAG/GS</a:t>
            </a:r>
            <a:r>
              <a:rPr lang="en-US" sz="2800" b="1" dirty="0">
                <a:solidFill>
                  <a:srgbClr val="404040"/>
                </a:solidFill>
                <a:latin typeface="Arvo" panose="02000000000000000000" pitchFamily="2" charset="0"/>
              </a:rPr>
              <a:t>  </a:t>
            </a:r>
            <a:r>
              <a:rPr lang="en-US" sz="3600" dirty="0">
                <a:solidFill>
                  <a:srgbClr val="00A79F"/>
                </a:solidFill>
                <a:latin typeface="Arvo" panose="02000000000000000000" pitchFamily="2" charset="0"/>
              </a:rPr>
              <a:t>Officers</a:t>
            </a:r>
            <a:endParaRPr lang="en-US" sz="3200" dirty="0">
              <a:solidFill>
                <a:srgbClr val="00A79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" y="1180688"/>
            <a:ext cx="12192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6CB4"/>
                </a:solidFill>
                <a:latin typeface="Arvo" panose="02000000000000000000"/>
              </a:rPr>
              <a:t>Chair</a:t>
            </a:r>
            <a:r>
              <a:rPr lang="en-US" sz="3200" dirty="0">
                <a:solidFill>
                  <a:srgbClr val="006CB4"/>
                </a:solidFill>
                <a:latin typeface="Arvo" panose="02000000000000000000"/>
              </a:rPr>
              <a:t>:</a:t>
            </a:r>
          </a:p>
          <a:p>
            <a:pPr algn="ctr"/>
            <a:r>
              <a:rPr lang="en-US" sz="2800" dirty="0" err="1">
                <a:solidFill>
                  <a:srgbClr val="404040"/>
                </a:solidFill>
                <a:latin typeface="Montserrat" panose="00000500000000000000"/>
              </a:rPr>
              <a:t>Maša</a:t>
            </a:r>
            <a:r>
              <a:rPr lang="en-US" sz="2800" dirty="0">
                <a:solidFill>
                  <a:srgbClr val="404040"/>
                </a:solidFill>
                <a:latin typeface="Montserrat" panose="0000050000000000000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Montserrat" panose="00000500000000000000"/>
              </a:rPr>
              <a:t>Prodanović</a:t>
            </a:r>
            <a:endParaRPr lang="en-US" sz="2800" dirty="0">
              <a:solidFill>
                <a:srgbClr val="404040"/>
              </a:solidFill>
              <a:latin typeface="Montserrat" panose="0000050000000000000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351177"/>
            <a:ext cx="12192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6CB4"/>
                </a:solidFill>
                <a:latin typeface="Arvo" panose="02000000000000000000"/>
              </a:rPr>
              <a:t>Vice Chair</a:t>
            </a:r>
            <a:r>
              <a:rPr lang="en-US" sz="3200" dirty="0">
                <a:solidFill>
                  <a:srgbClr val="006CB4"/>
                </a:solidFill>
                <a:latin typeface="Arvo" panose="02000000000000000000"/>
              </a:rPr>
              <a:t>: </a:t>
            </a:r>
          </a:p>
          <a:p>
            <a:pPr algn="ctr"/>
            <a:r>
              <a:rPr lang="en-US" sz="2800" dirty="0">
                <a:solidFill>
                  <a:srgbClr val="404040"/>
                </a:solidFill>
                <a:latin typeface="Montserrat" panose="00000500000000000000"/>
              </a:rPr>
              <a:t>Chris Kees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602403"/>
            <a:ext cx="12191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6CB4"/>
                </a:solidFill>
                <a:latin typeface="Arvo" panose="02000000000000000000"/>
              </a:rPr>
              <a:t>Program Director</a:t>
            </a:r>
            <a:r>
              <a:rPr lang="en-US" sz="3200" dirty="0">
                <a:solidFill>
                  <a:srgbClr val="006CB4"/>
                </a:solidFill>
                <a:latin typeface="Arvo" panose="02000000000000000000"/>
              </a:rPr>
              <a:t>:</a:t>
            </a:r>
          </a:p>
          <a:p>
            <a:pPr algn="ctr"/>
            <a:r>
              <a:rPr lang="en-US" sz="2800" dirty="0">
                <a:solidFill>
                  <a:srgbClr val="404040"/>
                </a:solidFill>
                <a:latin typeface="Montserrat" panose="00000500000000000000"/>
              </a:rPr>
              <a:t>Luca Formaggia</a:t>
            </a:r>
            <a:endParaRPr lang="en-US" sz="4400" dirty="0">
              <a:solidFill>
                <a:srgbClr val="404040"/>
              </a:solidFill>
              <a:latin typeface="Montserrat" panose="0000050000000000000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" y="4781464"/>
            <a:ext cx="12191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6CB4"/>
                </a:solidFill>
                <a:latin typeface="Arvo" panose="02000000000000000000"/>
              </a:rPr>
              <a:t>Secretary</a:t>
            </a:r>
            <a:r>
              <a:rPr lang="en-US" sz="3200" dirty="0">
                <a:solidFill>
                  <a:srgbClr val="006CB4"/>
                </a:solidFill>
                <a:latin typeface="Arvo" panose="02000000000000000000"/>
              </a:rPr>
              <a:t>:</a:t>
            </a:r>
          </a:p>
          <a:p>
            <a:pPr algn="ctr"/>
            <a:r>
              <a:rPr lang="en-US" sz="2800" dirty="0">
                <a:solidFill>
                  <a:srgbClr val="404040"/>
                </a:solidFill>
                <a:latin typeface="Montserrat" panose="00000500000000000000"/>
              </a:rPr>
              <a:t>Irina Tezaur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43600" y="203504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A6B4C4"/>
                </a:solidFill>
              </a:rPr>
              <a:t>*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43600" y="331001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A6B4C4"/>
                </a:solidFill>
              </a:rPr>
              <a:t>*</a:t>
            </a:r>
            <a:endParaRPr lang="en-US" b="1" dirty="0">
              <a:solidFill>
                <a:srgbClr val="A6B4C4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4489" y="452215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A6B4C4"/>
                </a:solidFill>
              </a:rPr>
              <a:t>*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2119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Other Business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SIAG/GS Business meeting</a:t>
            </a:r>
          </a:p>
        </p:txBody>
      </p:sp>
    </p:spTree>
    <p:extLst>
      <p:ext uri="{BB962C8B-B14F-4D97-AF65-F5344CB8AC3E}">
        <p14:creationId xmlns:p14="http://schemas.microsoft.com/office/powerpoint/2010/main" val="1676236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48919" y="-2"/>
            <a:ext cx="8043080" cy="125559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600" b="1" dirty="0">
                <a:latin typeface="Arvo" panose="02000000000000000000"/>
              </a:rPr>
              <a:t>Contacts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39858" y="1565545"/>
            <a:ext cx="73997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43200" algn="r"/>
                <a:tab pos="3200400" algn="l"/>
              </a:tabLst>
            </a:pPr>
            <a:r>
              <a:rPr lang="en-US" dirty="0">
                <a:latin typeface="Arvo" panose="02000000000000000000" pitchFamily="2" charset="0"/>
              </a:rPr>
              <a:t>	</a:t>
            </a:r>
            <a:r>
              <a:rPr lang="en-US" sz="2400" dirty="0">
                <a:solidFill>
                  <a:schemeClr val="accent1"/>
                </a:solidFill>
                <a:latin typeface="Arvo" panose="02000000000000000000" pitchFamily="2" charset="0"/>
              </a:rPr>
              <a:t>Chair</a:t>
            </a:r>
            <a:r>
              <a:rPr lang="en-US" sz="2400" dirty="0">
                <a:latin typeface="Arvo" panose="02000000000000000000" pitchFamily="2" charset="0"/>
              </a:rPr>
              <a:t>	</a:t>
            </a:r>
            <a:r>
              <a:rPr lang="en-US" sz="2400" dirty="0" err="1">
                <a:solidFill>
                  <a:srgbClr val="404040"/>
                </a:solidFill>
                <a:latin typeface="Montserrat" panose="00000500000000000000"/>
              </a:rPr>
              <a:t>Maša</a:t>
            </a:r>
            <a:r>
              <a:rPr lang="en-US" sz="2400" dirty="0">
                <a:solidFill>
                  <a:srgbClr val="404040"/>
                </a:solidFill>
                <a:latin typeface="Montserrat" panose="0000050000000000000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Montserrat" panose="00000500000000000000"/>
              </a:rPr>
              <a:t>Prodanović</a:t>
            </a:r>
            <a:r>
              <a:rPr lang="en-US" sz="2400" dirty="0">
                <a:latin typeface="Montserrat" panose="00000500000000000000" pitchFamily="2" charset="0"/>
              </a:rPr>
              <a:t>	</a:t>
            </a:r>
          </a:p>
          <a:p>
            <a:pPr>
              <a:tabLst>
                <a:tab pos="2743200" algn="r"/>
                <a:tab pos="3200400" algn="l"/>
              </a:tabLst>
            </a:pPr>
            <a:r>
              <a:rPr lang="en-US" sz="2400" dirty="0">
                <a:latin typeface="Montserrat" panose="00000500000000000000" pitchFamily="2" charset="0"/>
              </a:rPr>
              <a:t>		</a:t>
            </a:r>
            <a:r>
              <a:rPr lang="en-US" dirty="0">
                <a:solidFill>
                  <a:srgbClr val="333333"/>
                </a:solidFill>
                <a:latin typeface="Montserrat" panose="00000500000000000000" pitchFamily="2" charset="0"/>
              </a:rPr>
              <a:t>masha@utexas.edu</a:t>
            </a:r>
          </a:p>
          <a:p>
            <a:pPr>
              <a:tabLst>
                <a:tab pos="2743200" algn="r"/>
                <a:tab pos="3200400" algn="l"/>
              </a:tabLst>
            </a:pPr>
            <a:endParaRPr lang="en-US" dirty="0">
              <a:latin typeface="Montserrat" panose="00000500000000000000"/>
            </a:endParaRPr>
          </a:p>
          <a:p>
            <a:pPr>
              <a:tabLst>
                <a:tab pos="2743200" algn="r"/>
                <a:tab pos="3200400" algn="l"/>
              </a:tabLst>
            </a:pPr>
            <a:r>
              <a:rPr lang="en-US" dirty="0">
                <a:latin typeface="Arvo" panose="02000000000000000000" pitchFamily="2" charset="0"/>
              </a:rPr>
              <a:t>	</a:t>
            </a:r>
            <a:r>
              <a:rPr lang="en-US" sz="2400" dirty="0">
                <a:solidFill>
                  <a:schemeClr val="accent1"/>
                </a:solidFill>
                <a:latin typeface="Arvo" panose="02000000000000000000" pitchFamily="2" charset="0"/>
              </a:rPr>
              <a:t>Vice Chair</a:t>
            </a:r>
            <a:r>
              <a:rPr lang="en-US" sz="1800" dirty="0">
                <a:latin typeface="Arvo" panose="02000000000000000000" pitchFamily="2" charset="0"/>
              </a:rPr>
              <a:t>	</a:t>
            </a:r>
            <a:r>
              <a:rPr lang="en-US" sz="2400" dirty="0">
                <a:solidFill>
                  <a:srgbClr val="404040"/>
                </a:solidFill>
                <a:latin typeface="Montserrat" panose="00000500000000000000"/>
              </a:rPr>
              <a:t>Chris Kees</a:t>
            </a:r>
            <a:r>
              <a:rPr lang="en-US" sz="1800" dirty="0">
                <a:latin typeface="Montserrat" panose="00000500000000000000" pitchFamily="2" charset="0"/>
              </a:rPr>
              <a:t>	</a:t>
            </a:r>
          </a:p>
          <a:p>
            <a:pPr>
              <a:tabLst>
                <a:tab pos="2743200" algn="r"/>
                <a:tab pos="3200400" algn="l"/>
              </a:tabLst>
            </a:pPr>
            <a:r>
              <a:rPr lang="en-US" sz="1800" dirty="0">
                <a:latin typeface="Montserrat" panose="00000500000000000000" pitchFamily="2" charset="0"/>
              </a:rPr>
              <a:t>		</a:t>
            </a:r>
            <a:r>
              <a:rPr lang="en-US" sz="1800" dirty="0">
                <a:solidFill>
                  <a:srgbClr val="404040"/>
                </a:solidFill>
                <a:latin typeface="Montserrat" panose="00000500000000000000" pitchFamily="2" charset="0"/>
              </a:rPr>
              <a:t>cekees@lsu.edu</a:t>
            </a:r>
          </a:p>
          <a:p>
            <a:pPr>
              <a:tabLst>
                <a:tab pos="2743200" algn="r"/>
                <a:tab pos="3200400" algn="l"/>
              </a:tabLst>
            </a:pPr>
            <a:endParaRPr lang="en-US" dirty="0">
              <a:latin typeface="Montserrat" panose="00000500000000000000" pitchFamily="2" charset="0"/>
            </a:endParaRPr>
          </a:p>
          <a:p>
            <a:pPr>
              <a:tabLst>
                <a:tab pos="2743200" algn="r"/>
                <a:tab pos="3200400" algn="l"/>
              </a:tabLst>
            </a:pPr>
            <a:r>
              <a:rPr lang="en-US" sz="2400" dirty="0">
                <a:latin typeface="Arvo" panose="02000000000000000000" pitchFamily="2" charset="0"/>
              </a:rPr>
              <a:t>	</a:t>
            </a:r>
            <a:r>
              <a:rPr lang="en-US" sz="2400" dirty="0">
                <a:solidFill>
                  <a:schemeClr val="accent1"/>
                </a:solidFill>
                <a:latin typeface="Arvo" panose="02000000000000000000" pitchFamily="2" charset="0"/>
              </a:rPr>
              <a:t>Program Director</a:t>
            </a:r>
            <a:r>
              <a:rPr lang="en-US" sz="2400" dirty="0">
                <a:latin typeface="Arvo" panose="02000000000000000000" pitchFamily="2" charset="0"/>
              </a:rPr>
              <a:t>	</a:t>
            </a:r>
            <a:r>
              <a:rPr lang="en-US" sz="2400" dirty="0">
                <a:solidFill>
                  <a:srgbClr val="404040"/>
                </a:solidFill>
                <a:latin typeface="Montserrat" panose="00000500000000000000"/>
              </a:rPr>
              <a:t>Luca Formaggia</a:t>
            </a:r>
          </a:p>
          <a:p>
            <a:pPr>
              <a:tabLst>
                <a:tab pos="2743200" algn="r"/>
                <a:tab pos="3200400" algn="l"/>
              </a:tabLst>
            </a:pPr>
            <a:r>
              <a:rPr lang="en-US" sz="2400" dirty="0">
                <a:solidFill>
                  <a:srgbClr val="404040"/>
                </a:solidFill>
                <a:latin typeface="Montserrat" panose="00000500000000000000"/>
              </a:rPr>
              <a:t>		</a:t>
            </a:r>
            <a:r>
              <a:rPr lang="en-US" dirty="0" err="1">
                <a:solidFill>
                  <a:srgbClr val="333333"/>
                </a:solidFill>
                <a:latin typeface="Montserrat" panose="00000500000000000000" pitchFamily="2" charset="0"/>
              </a:rPr>
              <a:t>luca.formaggia@polimi</a:t>
            </a:r>
            <a:endParaRPr lang="en-US" dirty="0">
              <a:solidFill>
                <a:srgbClr val="333333"/>
              </a:solidFill>
              <a:latin typeface="Montserrat" panose="00000500000000000000" pitchFamily="2" charset="0"/>
            </a:endParaRPr>
          </a:p>
          <a:p>
            <a:pPr>
              <a:tabLst>
                <a:tab pos="2743200" algn="r"/>
                <a:tab pos="3200400" algn="l"/>
              </a:tabLst>
            </a:pPr>
            <a:endParaRPr lang="en-US" dirty="0">
              <a:latin typeface="Arvo" panose="02000000000000000000" pitchFamily="2" charset="0"/>
            </a:endParaRPr>
          </a:p>
          <a:p>
            <a:pPr>
              <a:tabLst>
                <a:tab pos="2743200" algn="r"/>
                <a:tab pos="3200400" algn="l"/>
              </a:tabLst>
            </a:pPr>
            <a:r>
              <a:rPr lang="en-US" sz="2400" dirty="0">
                <a:solidFill>
                  <a:schemeClr val="accent1"/>
                </a:solidFill>
                <a:latin typeface="Arvo" panose="02000000000000000000" pitchFamily="2" charset="0"/>
              </a:rPr>
              <a:t>	            Secretary    	</a:t>
            </a:r>
            <a:r>
              <a:rPr lang="en-US" sz="2400" dirty="0">
                <a:solidFill>
                  <a:srgbClr val="404040"/>
                </a:solidFill>
                <a:latin typeface="Montserrat" panose="00000500000000000000"/>
              </a:rPr>
              <a:t>Irina Tezaur</a:t>
            </a:r>
          </a:p>
          <a:p>
            <a:pPr>
              <a:tabLst>
                <a:tab pos="2743200" algn="r"/>
                <a:tab pos="3200400" algn="l"/>
              </a:tabLst>
            </a:pPr>
            <a:r>
              <a:rPr lang="en-US" sz="2400" dirty="0">
                <a:solidFill>
                  <a:srgbClr val="404040"/>
                </a:solidFill>
                <a:latin typeface="Montserrat" panose="00000500000000000000"/>
              </a:rPr>
              <a:t>		</a:t>
            </a:r>
            <a:r>
              <a:rPr lang="en-US" dirty="0">
                <a:solidFill>
                  <a:srgbClr val="404040"/>
                </a:solidFill>
                <a:latin typeface="Montserrat" panose="00000500000000000000"/>
              </a:rPr>
              <a:t>ikalash@sandia.gov</a:t>
            </a:r>
            <a:endParaRPr lang="en-US" sz="2800" dirty="0">
              <a:solidFill>
                <a:srgbClr val="404040"/>
              </a:solidFill>
              <a:latin typeface="Montserrat" panose="0000050000000000000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567A75F-DED3-E137-63B6-B099D2DA6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035499"/>
            <a:ext cx="4040777" cy="39188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2023 SIAG/GS Business meeting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72AAC9C-17E5-338C-E86C-BDFF74561937}"/>
              </a:ext>
            </a:extLst>
          </p:cNvPr>
          <p:cNvGrpSpPr/>
          <p:nvPr/>
        </p:nvGrpSpPr>
        <p:grpSpPr>
          <a:xfrm>
            <a:off x="173256" y="4851134"/>
            <a:ext cx="3715350" cy="1088112"/>
            <a:chOff x="173256" y="4851134"/>
            <a:chExt cx="3715350" cy="108811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072B5D6-C1A0-46F3-9926-C155FABC39FF}"/>
                </a:ext>
              </a:extLst>
            </p:cNvPr>
            <p:cNvSpPr/>
            <p:nvPr/>
          </p:nvSpPr>
          <p:spPr>
            <a:xfrm>
              <a:off x="173256" y="4851134"/>
              <a:ext cx="3715350" cy="108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11EC57A7-E90B-4E6B-839A-9DA34AED0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38" y="5023353"/>
              <a:ext cx="3541300" cy="743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0163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SIAG/GS Business Meeting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-2" y="966665"/>
            <a:ext cx="12192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4"/>
                </a:solidFill>
                <a:latin typeface="Arvo" panose="02000000000000000000"/>
              </a:rPr>
              <a:t>Chair</a:t>
            </a:r>
            <a:r>
              <a:rPr lang="en-US" sz="3200" dirty="0">
                <a:solidFill>
                  <a:schemeClr val="accent4"/>
                </a:solidFill>
                <a:latin typeface="Arvo" panose="02000000000000000000"/>
              </a:rPr>
              <a:t>:</a:t>
            </a:r>
          </a:p>
          <a:p>
            <a:pPr algn="ctr"/>
            <a:r>
              <a:rPr lang="en-US" sz="2800" dirty="0">
                <a:solidFill>
                  <a:srgbClr val="404040"/>
                </a:solidFill>
                <a:latin typeface="Montserrat" panose="00000500000000000000"/>
              </a:rPr>
              <a:t>Inga </a:t>
            </a:r>
            <a:r>
              <a:rPr lang="en-US" sz="2800" dirty="0" err="1">
                <a:solidFill>
                  <a:srgbClr val="404040"/>
                </a:solidFill>
                <a:latin typeface="Montserrat" panose="00000500000000000000"/>
              </a:rPr>
              <a:t>Berre</a:t>
            </a:r>
            <a:endParaRPr lang="en-US" sz="2800" dirty="0">
              <a:solidFill>
                <a:srgbClr val="404040"/>
              </a:solidFill>
              <a:latin typeface="Montserrat" panose="0000050000000000000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351177"/>
            <a:ext cx="12192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4"/>
                </a:solidFill>
                <a:latin typeface="Arvo" panose="02000000000000000000"/>
              </a:rPr>
              <a:t>Vice Chair</a:t>
            </a:r>
            <a:r>
              <a:rPr lang="en-US" sz="3200" dirty="0">
                <a:solidFill>
                  <a:schemeClr val="accent4"/>
                </a:solidFill>
                <a:latin typeface="Arvo" panose="02000000000000000000"/>
              </a:rPr>
              <a:t>: </a:t>
            </a:r>
          </a:p>
          <a:p>
            <a:pPr algn="ctr"/>
            <a:r>
              <a:rPr lang="en-US" sz="2800" dirty="0">
                <a:solidFill>
                  <a:srgbClr val="404040"/>
                </a:solidFill>
                <a:latin typeface="Montserrat" panose="00000500000000000000"/>
              </a:rPr>
              <a:t>Vladimir </a:t>
            </a:r>
            <a:r>
              <a:rPr lang="en-US" sz="2800" dirty="0" err="1">
                <a:solidFill>
                  <a:srgbClr val="404040"/>
                </a:solidFill>
                <a:latin typeface="Montserrat" panose="00000500000000000000"/>
              </a:rPr>
              <a:t>Druskin</a:t>
            </a:r>
            <a:endParaRPr lang="en-US" sz="2800" dirty="0">
              <a:solidFill>
                <a:srgbClr val="404040"/>
              </a:solidFill>
              <a:latin typeface="Montserrat" panose="0000050000000000000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02403"/>
            <a:ext cx="12191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4"/>
                </a:solidFill>
                <a:latin typeface="Arvo" panose="02000000000000000000"/>
              </a:rPr>
              <a:t>Program Director</a:t>
            </a:r>
            <a:r>
              <a:rPr lang="en-US" sz="3200" dirty="0">
                <a:solidFill>
                  <a:schemeClr val="accent4"/>
                </a:solidFill>
                <a:latin typeface="Arvo" panose="02000000000000000000"/>
              </a:rPr>
              <a:t>:</a:t>
            </a:r>
          </a:p>
          <a:p>
            <a:pPr algn="ctr"/>
            <a:r>
              <a:rPr lang="en-US" sz="1600" dirty="0">
                <a:solidFill>
                  <a:srgbClr val="404040"/>
                </a:solidFill>
                <a:latin typeface="Montserrat" panose="0000050000000000000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Montserrat" panose="00000500000000000000"/>
              </a:rPr>
              <a:t>Maša</a:t>
            </a:r>
            <a:r>
              <a:rPr lang="en-US" sz="2800" dirty="0">
                <a:solidFill>
                  <a:srgbClr val="404040"/>
                </a:solidFill>
                <a:latin typeface="Montserrat" panose="0000050000000000000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Montserrat" panose="00000500000000000000"/>
              </a:rPr>
              <a:t>Prodanović</a:t>
            </a:r>
            <a:endParaRPr lang="en-US" sz="2800" dirty="0">
              <a:solidFill>
                <a:srgbClr val="404040"/>
              </a:solidFill>
              <a:latin typeface="Montserrat" panose="0000050000000000000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4853628"/>
            <a:ext cx="12191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4"/>
                </a:solidFill>
                <a:latin typeface="Arvo" panose="02000000000000000000"/>
              </a:rPr>
              <a:t>Secretary</a:t>
            </a:r>
            <a:r>
              <a:rPr lang="en-US" sz="3200" dirty="0">
                <a:solidFill>
                  <a:srgbClr val="006CB4"/>
                </a:solidFill>
                <a:latin typeface="Arvo" panose="02000000000000000000"/>
              </a:rPr>
              <a:t>:</a:t>
            </a:r>
          </a:p>
          <a:p>
            <a:pPr algn="ctr"/>
            <a:r>
              <a:rPr lang="en-US" sz="2800" dirty="0">
                <a:solidFill>
                  <a:srgbClr val="404040"/>
                </a:solidFill>
                <a:latin typeface="Montserrat" panose="00000500000000000000"/>
              </a:rPr>
              <a:t>Chris Kees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901075" y="198033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A6B4C4"/>
                </a:solidFill>
              </a:rPr>
              <a:t>*</a:t>
            </a:r>
          </a:p>
        </p:txBody>
      </p:sp>
      <p:sp>
        <p:nvSpPr>
          <p:cNvPr id="8" name="Rectangle 7"/>
          <p:cNvSpPr/>
          <p:nvPr/>
        </p:nvSpPr>
        <p:spPr>
          <a:xfrm>
            <a:off x="5901075" y="331001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A6B4C4"/>
                </a:solidFill>
              </a:rPr>
              <a:t>*</a:t>
            </a:r>
            <a:endParaRPr lang="en-US" b="1" dirty="0">
              <a:solidFill>
                <a:srgbClr val="A6B4C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96312" y="456124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A6B4C4"/>
                </a:solidFill>
              </a:rPr>
              <a:t>*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0" y="87143"/>
            <a:ext cx="11763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404040"/>
                </a:solidFill>
                <a:latin typeface="Arvo" panose="02000000000000000000" pitchFamily="2" charset="0"/>
              </a:rPr>
              <a:t>SIAG/GS </a:t>
            </a:r>
            <a:r>
              <a:rPr lang="en-US" sz="3600" dirty="0">
                <a:solidFill>
                  <a:srgbClr val="00A79F"/>
                </a:solidFill>
                <a:latin typeface="Arvo" panose="02000000000000000000" pitchFamily="2" charset="0"/>
              </a:rPr>
              <a:t>Thank you to all 2021-2022 Officers</a:t>
            </a:r>
            <a:endParaRPr lang="en-US" sz="3200" dirty="0">
              <a:solidFill>
                <a:srgbClr val="00A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83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SIAG/GS Business meeting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82715"/>
            <a:ext cx="80380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404040"/>
                </a:solidFill>
                <a:latin typeface="Arvo" panose="02000000000000000000" pitchFamily="2" charset="0"/>
              </a:rPr>
              <a:t>SIAG/GS </a:t>
            </a:r>
            <a:r>
              <a:rPr lang="en-US" sz="3600" dirty="0">
                <a:solidFill>
                  <a:srgbClr val="00A79F"/>
                </a:solidFill>
                <a:latin typeface="Arvo" panose="02000000000000000000" pitchFamily="2" charset="0"/>
              </a:rPr>
              <a:t>Announcements</a:t>
            </a:r>
            <a:endParaRPr lang="en-US" sz="3200" dirty="0">
              <a:solidFill>
                <a:srgbClr val="00A79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9625" y="1082219"/>
            <a:ext cx="10133901" cy="4200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04040"/>
                </a:solidFill>
                <a:latin typeface="Montserrat" panose="00000500000000000000"/>
              </a:rPr>
              <a:t>SIAM Engage: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2"/>
                </a:solidFill>
                <a:latin typeface="Montserrat" panose="00000500000000000000"/>
              </a:rPr>
              <a:t>https://engage.siam.org/communities/siag-gs-home?CommunityKey=d76eba02-41d0-47f3-a7d3-f91386adcf77</a:t>
            </a:r>
          </a:p>
          <a:p>
            <a:pPr marL="285750" lvl="1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04040"/>
                </a:solidFill>
                <a:latin typeface="Montserrat" panose="00000500000000000000"/>
              </a:rPr>
              <a:t>SIAG/GS websites:</a:t>
            </a: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2"/>
                </a:solidFill>
                <a:latin typeface="Montserrat" panose="00000500000000000000"/>
              </a:rPr>
              <a:t>https://www.siam.org/membership/activity-groups/detail/geosciences</a:t>
            </a:r>
          </a:p>
          <a:p>
            <a:pPr marL="742950" lvl="2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2"/>
                </a:solidFill>
                <a:latin typeface="Montserrat" panose="00000500000000000000"/>
              </a:rPr>
              <a:t>http://wiki.siam.org/siag-gs/index.php/Main_Page</a:t>
            </a:r>
          </a:p>
          <a:p>
            <a:pPr marL="285750" lvl="1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04040"/>
                </a:solidFill>
                <a:latin typeface="Montserrat" panose="00000500000000000000"/>
              </a:rPr>
              <a:t>SIAM News: Story Ideas</a:t>
            </a:r>
          </a:p>
          <a:p>
            <a:pPr marL="285750" lvl="1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04040"/>
                </a:solidFill>
                <a:latin typeface="Montserrat" panose="00000500000000000000"/>
              </a:rPr>
              <a:t>SIAM Blogs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04040"/>
                </a:solidFill>
                <a:latin typeface="Montserrat" panose="00000500000000000000"/>
              </a:rPr>
              <a:t>SIAG/GS Leadership Suggestion Form: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2"/>
                </a:solidFill>
                <a:latin typeface="Montserrat" panose="00000500000000000000"/>
              </a:rPr>
              <a:t>https://www.siam.org/forms/siam-activity-group-leadership-form</a:t>
            </a:r>
          </a:p>
        </p:txBody>
      </p:sp>
    </p:spTree>
    <p:extLst>
      <p:ext uri="{BB962C8B-B14F-4D97-AF65-F5344CB8AC3E}">
        <p14:creationId xmlns:p14="http://schemas.microsoft.com/office/powerpoint/2010/main" val="376914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SIAG/GS Business meeting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82715"/>
            <a:ext cx="80380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404040"/>
                </a:solidFill>
                <a:latin typeface="Arvo" panose="02000000000000000000" pitchFamily="2" charset="0"/>
              </a:rPr>
              <a:t>SIAG/GS</a:t>
            </a:r>
            <a:r>
              <a:rPr lang="en-US" sz="2800" b="1" dirty="0">
                <a:solidFill>
                  <a:srgbClr val="404040"/>
                </a:solidFill>
                <a:latin typeface="Arvo" panose="02000000000000000000" pitchFamily="2" charset="0"/>
              </a:rPr>
              <a:t>  </a:t>
            </a:r>
            <a:r>
              <a:rPr lang="en-US" sz="3600" dirty="0">
                <a:solidFill>
                  <a:srgbClr val="00A79F"/>
                </a:solidFill>
                <a:latin typeface="Arvo" panose="02000000000000000000" pitchFamily="2" charset="0"/>
              </a:rPr>
              <a:t>Fellows</a:t>
            </a:r>
            <a:endParaRPr lang="en-US" sz="3200" dirty="0">
              <a:solidFill>
                <a:srgbClr val="00A79F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0" y="4628250"/>
            <a:ext cx="12192000" cy="1340170"/>
          </a:xfrm>
          <a:prstGeom prst="rect">
            <a:avLst/>
          </a:prstGeom>
        </p:spPr>
        <p:txBody>
          <a:bodyPr numCol="1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buClr>
                <a:srgbClr val="00A79F"/>
              </a:buClr>
              <a:buNone/>
              <a:defRPr/>
            </a:pPr>
            <a:r>
              <a:rPr lang="en-US" sz="3200" dirty="0"/>
              <a:t>Alina </a:t>
            </a:r>
            <a:r>
              <a:rPr lang="en-US" sz="3200" dirty="0" err="1"/>
              <a:t>Chertock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843688" y="1136212"/>
            <a:ext cx="4504622" cy="707886"/>
          </a:xfrm>
          <a:prstGeom prst="rect">
            <a:avLst/>
          </a:prstGeom>
          <a:solidFill>
            <a:srgbClr val="98C11D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/>
              </a:rPr>
              <a:t>Class of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77F0A3-E5C9-692F-72A1-ABE3A06DA196}"/>
              </a:ext>
            </a:extLst>
          </p:cNvPr>
          <p:cNvSpPr/>
          <p:nvPr/>
        </p:nvSpPr>
        <p:spPr>
          <a:xfrm>
            <a:off x="3843688" y="3619500"/>
            <a:ext cx="4504621" cy="70788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/>
              </a:rPr>
              <a:t>Class of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085EA2-51CB-6C2E-36F2-A82ACB9314B6}"/>
              </a:ext>
            </a:extLst>
          </p:cNvPr>
          <p:cNvSpPr txBox="1"/>
          <p:nvPr/>
        </p:nvSpPr>
        <p:spPr>
          <a:xfrm>
            <a:off x="0" y="212020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404040"/>
                </a:solidFill>
                <a:latin typeface="Montserrat" panose="00000500000000000000" pitchFamily="2" charset="0"/>
              </a:rPr>
              <a:t>Eldad Haber</a:t>
            </a:r>
          </a:p>
        </p:txBody>
      </p:sp>
    </p:spTree>
    <p:extLst>
      <p:ext uri="{BB962C8B-B14F-4D97-AF65-F5344CB8AC3E}">
        <p14:creationId xmlns:p14="http://schemas.microsoft.com/office/powerpoint/2010/main" val="3801016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SIAG/GS Business meeting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82715"/>
            <a:ext cx="80380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404040"/>
                </a:solidFill>
                <a:latin typeface="Arvo" panose="02000000000000000000" pitchFamily="2" charset="0"/>
              </a:rPr>
              <a:t>SIAG/GS </a:t>
            </a:r>
            <a:r>
              <a:rPr lang="en-US" sz="3600" dirty="0">
                <a:solidFill>
                  <a:srgbClr val="00A79F"/>
                </a:solidFill>
                <a:latin typeface="Arvo" panose="02000000000000000000" pitchFamily="2" charset="0"/>
              </a:rPr>
              <a:t>Conference History</a:t>
            </a:r>
            <a:endParaRPr lang="en-US" sz="3200" dirty="0">
              <a:solidFill>
                <a:srgbClr val="00A79F"/>
              </a:solidFill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F01421BA-8E0E-C740-31A0-49DCE9330D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986070"/>
              </p:ext>
            </p:extLst>
          </p:nvPr>
        </p:nvGraphicFramePr>
        <p:xfrm>
          <a:off x="1329071" y="1041918"/>
          <a:ext cx="9505326" cy="515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51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SIAG/GS Business meeting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38149" y="237894"/>
            <a:ext cx="11457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404040"/>
                </a:solidFill>
                <a:latin typeface="Arvo" panose="02000000000000000000" pitchFamily="2" charset="0"/>
              </a:rPr>
              <a:t>SIAG/GS</a:t>
            </a:r>
            <a:r>
              <a:rPr lang="en-US" sz="2800" b="1" dirty="0">
                <a:solidFill>
                  <a:srgbClr val="404040"/>
                </a:solidFill>
                <a:latin typeface="Arvo" panose="02000000000000000000" pitchFamily="2" charset="0"/>
              </a:rPr>
              <a:t> </a:t>
            </a:r>
            <a:r>
              <a:rPr lang="en-US" sz="3600" dirty="0">
                <a:solidFill>
                  <a:srgbClr val="00A79F"/>
                </a:solidFill>
                <a:latin typeface="Arvo" panose="02000000000000000000" pitchFamily="2" charset="0"/>
              </a:rPr>
              <a:t>Conference 2023</a:t>
            </a:r>
            <a:endParaRPr lang="en-US" sz="2800" dirty="0">
              <a:solidFill>
                <a:srgbClr val="00A79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333176"/>
            <a:ext cx="6096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200" b="1" dirty="0">
                <a:solidFill>
                  <a:schemeClr val="accent4"/>
                </a:solidFill>
                <a:latin typeface="Arvo" panose="02000000000000000000"/>
              </a:rPr>
              <a:t>Organizing  Committee</a:t>
            </a:r>
          </a:p>
          <a:p>
            <a:pPr fontAlgn="base"/>
            <a:endParaRPr lang="en-US" sz="400" dirty="0">
              <a:solidFill>
                <a:srgbClr val="333333"/>
              </a:solidFill>
              <a:latin typeface="Arvo" panose="02000000000000000000"/>
            </a:endParaRPr>
          </a:p>
          <a:p>
            <a:pPr algn="ctr" fontAlgn="base"/>
            <a:r>
              <a:rPr lang="en-US" sz="1700" b="1" dirty="0">
                <a:solidFill>
                  <a:srgbClr val="404040"/>
                </a:solidFill>
                <a:latin typeface="Montserrat" panose="00000500000000000000" pitchFamily="2" charset="0"/>
              </a:rPr>
              <a:t>Inga </a:t>
            </a:r>
            <a:r>
              <a:rPr lang="en-US" sz="1700" b="1" dirty="0" err="1">
                <a:solidFill>
                  <a:srgbClr val="404040"/>
                </a:solidFill>
                <a:latin typeface="Montserrat" panose="00000500000000000000" pitchFamily="2" charset="0"/>
              </a:rPr>
              <a:t>Berre</a:t>
            </a:r>
            <a:r>
              <a:rPr lang="en-US" sz="1700" dirty="0">
                <a:solidFill>
                  <a:srgbClr val="404040"/>
                </a:solidFill>
                <a:latin typeface="Montserrat" panose="00000500000000000000" pitchFamily="2" charset="0"/>
              </a:rPr>
              <a:t>, University of Bergen, Norway</a:t>
            </a:r>
          </a:p>
          <a:p>
            <a:pPr algn="ctr" fontAlgn="base"/>
            <a:r>
              <a:rPr lang="en-US" sz="1700" b="1" dirty="0" err="1">
                <a:solidFill>
                  <a:srgbClr val="404040"/>
                </a:solidFill>
                <a:latin typeface="Montserrat" panose="00000500000000000000" pitchFamily="2" charset="0"/>
              </a:rPr>
              <a:t>Wietse</a:t>
            </a:r>
            <a:r>
              <a:rPr lang="en-US" sz="1700" b="1" dirty="0">
                <a:solidFill>
                  <a:srgbClr val="404040"/>
                </a:solidFill>
                <a:latin typeface="Montserrat" panose="00000500000000000000" pitchFamily="2" charset="0"/>
              </a:rPr>
              <a:t> M. Boon</a:t>
            </a:r>
            <a:r>
              <a:rPr lang="en-US" sz="1700" dirty="0">
                <a:solidFill>
                  <a:srgbClr val="404040"/>
                </a:solidFill>
                <a:latin typeface="Montserrat" panose="00000500000000000000" pitchFamily="2" charset="0"/>
              </a:rPr>
              <a:t>, </a:t>
            </a:r>
            <a:r>
              <a:rPr lang="en-US" sz="1700" dirty="0" err="1">
                <a:solidFill>
                  <a:srgbClr val="404040"/>
                </a:solidFill>
                <a:latin typeface="Montserrat" panose="00000500000000000000" pitchFamily="2" charset="0"/>
              </a:rPr>
              <a:t>Politecnico</a:t>
            </a:r>
            <a:r>
              <a:rPr lang="en-US" sz="1700" dirty="0">
                <a:solidFill>
                  <a:srgbClr val="404040"/>
                </a:solidFill>
                <a:latin typeface="Montserrat" panose="00000500000000000000" pitchFamily="2" charset="0"/>
              </a:rPr>
              <a:t> di Milano, Italy</a:t>
            </a:r>
          </a:p>
          <a:p>
            <a:pPr algn="ctr" fontAlgn="base"/>
            <a:r>
              <a:rPr lang="en-US" sz="1700" b="1" dirty="0">
                <a:solidFill>
                  <a:srgbClr val="404040"/>
                </a:solidFill>
                <a:latin typeface="Montserrat" panose="00000500000000000000" pitchFamily="2" charset="0"/>
              </a:rPr>
              <a:t>Omar Ghattas</a:t>
            </a:r>
            <a:r>
              <a:rPr lang="en-US" sz="1700" dirty="0">
                <a:solidFill>
                  <a:srgbClr val="404040"/>
                </a:solidFill>
                <a:latin typeface="Montserrat" panose="00000500000000000000" pitchFamily="2" charset="0"/>
              </a:rPr>
              <a:t>, The University of Texas at Austin, U.S.</a:t>
            </a:r>
          </a:p>
          <a:p>
            <a:pPr algn="ctr" fontAlgn="base"/>
            <a:r>
              <a:rPr lang="en-US" sz="1700" b="1" dirty="0">
                <a:solidFill>
                  <a:srgbClr val="404040"/>
                </a:solidFill>
                <a:latin typeface="Montserrat" panose="00000500000000000000" pitchFamily="2" charset="0"/>
              </a:rPr>
              <a:t>Olav </a:t>
            </a:r>
            <a:r>
              <a:rPr lang="en-US" sz="1700" b="1" dirty="0" err="1">
                <a:solidFill>
                  <a:srgbClr val="404040"/>
                </a:solidFill>
                <a:latin typeface="Montserrat" panose="00000500000000000000" pitchFamily="2" charset="0"/>
              </a:rPr>
              <a:t>Møyner</a:t>
            </a:r>
            <a:r>
              <a:rPr lang="en-US" sz="1700" dirty="0">
                <a:solidFill>
                  <a:srgbClr val="404040"/>
                </a:solidFill>
                <a:latin typeface="Montserrat" panose="00000500000000000000" pitchFamily="2" charset="0"/>
              </a:rPr>
              <a:t>, SINTEF Digital, Norway</a:t>
            </a:r>
          </a:p>
          <a:p>
            <a:pPr algn="ctr" fontAlgn="base"/>
            <a:r>
              <a:rPr lang="en-US" sz="1700" b="1" dirty="0">
                <a:solidFill>
                  <a:srgbClr val="404040"/>
                </a:solidFill>
                <a:latin typeface="Montserrat" panose="00000500000000000000" pitchFamily="2" charset="0"/>
              </a:rPr>
              <a:t>Malgorzata Peszynska</a:t>
            </a:r>
            <a:r>
              <a:rPr lang="en-US" sz="1700" dirty="0">
                <a:solidFill>
                  <a:srgbClr val="404040"/>
                </a:solidFill>
                <a:latin typeface="Montserrat" panose="00000500000000000000" pitchFamily="2" charset="0"/>
              </a:rPr>
              <a:t>, Oregon State University, U.S.</a:t>
            </a:r>
          </a:p>
          <a:p>
            <a:pPr algn="ctr" fontAlgn="base"/>
            <a:r>
              <a:rPr lang="en-US" sz="1700" b="1" dirty="0">
                <a:solidFill>
                  <a:srgbClr val="404040"/>
                </a:solidFill>
                <a:latin typeface="Montserrat" panose="00000500000000000000" pitchFamily="2" charset="0"/>
              </a:rPr>
              <a:t>Sorin Pop</a:t>
            </a:r>
            <a:r>
              <a:rPr lang="en-US" sz="1700" dirty="0">
                <a:solidFill>
                  <a:srgbClr val="404040"/>
                </a:solidFill>
                <a:latin typeface="Montserrat" panose="00000500000000000000" pitchFamily="2" charset="0"/>
              </a:rPr>
              <a:t>, Hasselt University, Belgium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945780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400" b="1" dirty="0">
                <a:solidFill>
                  <a:srgbClr val="006CB4"/>
                </a:solidFill>
                <a:latin typeface="Arvo" panose="02000000000000000000"/>
              </a:rPr>
              <a:t>Organizing Committee Co-Chairs</a:t>
            </a:r>
          </a:p>
          <a:p>
            <a:pPr fontAlgn="base"/>
            <a:endParaRPr lang="en-US" sz="400" dirty="0">
              <a:solidFill>
                <a:srgbClr val="006CB4"/>
              </a:solidFill>
              <a:latin typeface="Montserrat" panose="00000500000000000000"/>
            </a:endParaRPr>
          </a:p>
          <a:p>
            <a:pPr algn="ctr" fontAlgn="base"/>
            <a:r>
              <a:rPr lang="en-US" b="1" dirty="0">
                <a:solidFill>
                  <a:srgbClr val="404040"/>
                </a:solidFill>
                <a:latin typeface="Montserrat" panose="00000500000000000000"/>
              </a:rPr>
              <a:t>Jan M. </a:t>
            </a:r>
            <a:r>
              <a:rPr lang="en-US" b="1" dirty="0" err="1">
                <a:solidFill>
                  <a:srgbClr val="404040"/>
                </a:solidFill>
                <a:latin typeface="Montserrat" panose="00000500000000000000"/>
              </a:rPr>
              <a:t>Nordbotten</a:t>
            </a:r>
            <a:r>
              <a:rPr lang="en-US" dirty="0">
                <a:solidFill>
                  <a:srgbClr val="404040"/>
                </a:solidFill>
                <a:latin typeface="Montserrat" panose="00000500000000000000"/>
              </a:rPr>
              <a:t>, University of Bergen, Norway</a:t>
            </a:r>
          </a:p>
          <a:p>
            <a:pPr algn="ctr" fontAlgn="base"/>
            <a:r>
              <a:rPr lang="en-US" b="1" dirty="0" err="1">
                <a:solidFill>
                  <a:srgbClr val="404040"/>
                </a:solidFill>
                <a:latin typeface="Montserrat" panose="00000500000000000000"/>
              </a:rPr>
              <a:t>Maša</a:t>
            </a:r>
            <a:r>
              <a:rPr lang="en-US" b="1" dirty="0">
                <a:solidFill>
                  <a:srgbClr val="404040"/>
                </a:solidFill>
                <a:latin typeface="Montserrat" panose="00000500000000000000"/>
              </a:rPr>
              <a:t> </a:t>
            </a:r>
            <a:r>
              <a:rPr lang="en-US" b="1" dirty="0" err="1">
                <a:solidFill>
                  <a:srgbClr val="404040"/>
                </a:solidFill>
                <a:latin typeface="Montserrat" panose="00000500000000000000"/>
              </a:rPr>
              <a:t>Prodanović</a:t>
            </a:r>
            <a:r>
              <a:rPr lang="en-US" dirty="0">
                <a:solidFill>
                  <a:srgbClr val="404040"/>
                </a:solidFill>
                <a:latin typeface="Montserrat" panose="00000500000000000000"/>
              </a:rPr>
              <a:t>, The University of Texas at Austin, U.S.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21254" y="2010011"/>
            <a:ext cx="491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A6B4C4"/>
                </a:solidFill>
                <a:latin typeface="Arvo" panose="02000000000000000000"/>
              </a:rPr>
              <a:t>*</a:t>
            </a:r>
            <a:endParaRPr lang="en-US" b="1" dirty="0">
              <a:solidFill>
                <a:srgbClr val="A6B4C4"/>
              </a:solidFill>
              <a:latin typeface="Arvo" panose="0200000000000000000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AB6028-78F9-263D-EC9F-35A61BC2E494}"/>
              </a:ext>
            </a:extLst>
          </p:cNvPr>
          <p:cNvSpPr/>
          <p:nvPr/>
        </p:nvSpPr>
        <p:spPr>
          <a:xfrm>
            <a:off x="6095999" y="2333176"/>
            <a:ext cx="60960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200" b="1" dirty="0">
                <a:solidFill>
                  <a:schemeClr val="accent3"/>
                </a:solidFill>
                <a:latin typeface="Arvo" panose="02000000000000000000"/>
              </a:rPr>
              <a:t>Program Committee Co-chairs</a:t>
            </a:r>
          </a:p>
          <a:p>
            <a:pPr fontAlgn="base"/>
            <a:endParaRPr lang="en-US" sz="400" dirty="0">
              <a:solidFill>
                <a:srgbClr val="006CB4"/>
              </a:solidFill>
              <a:latin typeface="Montserrat" panose="00000500000000000000"/>
            </a:endParaRPr>
          </a:p>
          <a:p>
            <a:pPr algn="ctr" fontAlgn="base"/>
            <a:r>
              <a:rPr lang="en-US" sz="1700" b="1" dirty="0">
                <a:solidFill>
                  <a:srgbClr val="404040"/>
                </a:solidFill>
                <a:latin typeface="Montserrat" panose="00000500000000000000"/>
              </a:rPr>
              <a:t>Jakub W. Both, </a:t>
            </a:r>
            <a:r>
              <a:rPr lang="en-US" sz="1700" dirty="0">
                <a:solidFill>
                  <a:srgbClr val="404040"/>
                </a:solidFill>
                <a:latin typeface="Montserrat" panose="00000500000000000000"/>
              </a:rPr>
              <a:t>University of Bergen, Norway</a:t>
            </a:r>
          </a:p>
          <a:p>
            <a:pPr algn="ctr" fontAlgn="base"/>
            <a:r>
              <a:rPr lang="en-US" sz="1700" b="1" dirty="0">
                <a:solidFill>
                  <a:srgbClr val="404040"/>
                </a:solidFill>
                <a:latin typeface="Montserrat" panose="00000500000000000000"/>
              </a:rPr>
              <a:t>Helge K. </a:t>
            </a:r>
            <a:r>
              <a:rPr lang="en-US" sz="1700" b="1" dirty="0" err="1">
                <a:solidFill>
                  <a:srgbClr val="404040"/>
                </a:solidFill>
                <a:latin typeface="Montserrat" panose="00000500000000000000"/>
              </a:rPr>
              <a:t>Dahle</a:t>
            </a:r>
            <a:r>
              <a:rPr lang="en-US" sz="1700" b="1" dirty="0">
                <a:solidFill>
                  <a:srgbClr val="404040"/>
                </a:solidFill>
                <a:latin typeface="Montserrat" panose="00000500000000000000"/>
              </a:rPr>
              <a:t>, </a:t>
            </a:r>
            <a:r>
              <a:rPr lang="en-US" sz="1700" dirty="0">
                <a:solidFill>
                  <a:srgbClr val="404040"/>
                </a:solidFill>
                <a:latin typeface="Montserrat" panose="00000500000000000000"/>
              </a:rPr>
              <a:t>University of Bergen, Norway</a:t>
            </a:r>
          </a:p>
          <a:p>
            <a:pPr algn="ctr" fontAlgn="base"/>
            <a:r>
              <a:rPr lang="en-US" sz="1700" b="1" dirty="0">
                <a:solidFill>
                  <a:srgbClr val="404040"/>
                </a:solidFill>
                <a:latin typeface="Montserrat" panose="00000500000000000000"/>
              </a:rPr>
              <a:t>Omar Duran, </a:t>
            </a:r>
            <a:r>
              <a:rPr lang="en-US" sz="1700" dirty="0">
                <a:solidFill>
                  <a:srgbClr val="404040"/>
                </a:solidFill>
                <a:latin typeface="Montserrat" panose="00000500000000000000"/>
              </a:rPr>
              <a:t>University of Bergen, Norway</a:t>
            </a:r>
          </a:p>
          <a:p>
            <a:pPr algn="ctr" fontAlgn="base"/>
            <a:r>
              <a:rPr lang="en-US" sz="1700" b="1" dirty="0">
                <a:solidFill>
                  <a:srgbClr val="404040"/>
                </a:solidFill>
                <a:latin typeface="Montserrat" panose="00000500000000000000"/>
              </a:rPr>
              <a:t>Sarah E. </a:t>
            </a:r>
            <a:r>
              <a:rPr lang="en-US" sz="1700" b="1" dirty="0" err="1">
                <a:solidFill>
                  <a:srgbClr val="404040"/>
                </a:solidFill>
                <a:latin typeface="Montserrat" panose="00000500000000000000"/>
              </a:rPr>
              <a:t>Gasda</a:t>
            </a:r>
            <a:r>
              <a:rPr lang="en-US" sz="1700" b="1" dirty="0">
                <a:solidFill>
                  <a:srgbClr val="404040"/>
                </a:solidFill>
                <a:latin typeface="Montserrat" panose="00000500000000000000"/>
              </a:rPr>
              <a:t>, </a:t>
            </a:r>
            <a:r>
              <a:rPr lang="en-US" sz="1700" dirty="0">
                <a:solidFill>
                  <a:srgbClr val="404040"/>
                </a:solidFill>
                <a:latin typeface="Montserrat" panose="00000500000000000000"/>
              </a:rPr>
              <a:t>NORCE Energy, Norway</a:t>
            </a:r>
          </a:p>
          <a:p>
            <a:pPr algn="ctr" fontAlgn="base"/>
            <a:r>
              <a:rPr lang="en-US" sz="1700" b="1" dirty="0">
                <a:solidFill>
                  <a:srgbClr val="404040"/>
                </a:solidFill>
                <a:latin typeface="Montserrat" panose="00000500000000000000"/>
              </a:rPr>
              <a:t>Daniel F. Holmen, </a:t>
            </a:r>
            <a:r>
              <a:rPr lang="en-US" sz="1700" dirty="0">
                <a:solidFill>
                  <a:srgbClr val="404040"/>
                </a:solidFill>
                <a:latin typeface="Montserrat" panose="00000500000000000000"/>
              </a:rPr>
              <a:t>University of Bergen, Norway</a:t>
            </a:r>
          </a:p>
          <a:p>
            <a:pPr algn="ctr" fontAlgn="base"/>
            <a:r>
              <a:rPr lang="en-US" sz="1700" b="1" dirty="0" err="1">
                <a:solidFill>
                  <a:srgbClr val="404040"/>
                </a:solidFill>
                <a:latin typeface="Montserrat" panose="00000500000000000000"/>
              </a:rPr>
              <a:t>Eirik</a:t>
            </a:r>
            <a:r>
              <a:rPr lang="en-US" sz="1700" b="1" dirty="0">
                <a:solidFill>
                  <a:srgbClr val="404040"/>
                </a:solidFill>
                <a:latin typeface="Montserrat" panose="00000500000000000000"/>
              </a:rPr>
              <a:t> </a:t>
            </a:r>
            <a:r>
              <a:rPr lang="en-US" sz="1700" b="1" dirty="0" err="1">
                <a:solidFill>
                  <a:srgbClr val="404040"/>
                </a:solidFill>
                <a:latin typeface="Montserrat" panose="00000500000000000000"/>
              </a:rPr>
              <a:t>Keilegavlen</a:t>
            </a:r>
            <a:r>
              <a:rPr lang="en-US" sz="1700" b="1" dirty="0">
                <a:solidFill>
                  <a:srgbClr val="404040"/>
                </a:solidFill>
                <a:latin typeface="Montserrat" panose="00000500000000000000"/>
              </a:rPr>
              <a:t>, </a:t>
            </a:r>
            <a:r>
              <a:rPr lang="en-US" sz="1700" dirty="0">
                <a:solidFill>
                  <a:srgbClr val="404040"/>
                </a:solidFill>
                <a:latin typeface="Montserrat" panose="00000500000000000000"/>
              </a:rPr>
              <a:t>University of Bergen, Norway</a:t>
            </a:r>
          </a:p>
          <a:p>
            <a:pPr algn="ctr" fontAlgn="base"/>
            <a:r>
              <a:rPr lang="en-US" sz="1700" b="1" dirty="0">
                <a:solidFill>
                  <a:srgbClr val="404040"/>
                </a:solidFill>
                <a:latin typeface="Montserrat" panose="00000500000000000000"/>
              </a:rPr>
              <a:t>Ivar Stefansson, </a:t>
            </a:r>
            <a:r>
              <a:rPr lang="en-US" sz="1700" dirty="0">
                <a:solidFill>
                  <a:srgbClr val="404040"/>
                </a:solidFill>
                <a:latin typeface="Montserrat" panose="00000500000000000000"/>
              </a:rPr>
              <a:t>University of Bergen, Norway</a:t>
            </a:r>
          </a:p>
          <a:p>
            <a:pPr algn="ctr" fontAlgn="base"/>
            <a:r>
              <a:rPr lang="en-US" sz="1700" b="1" dirty="0">
                <a:solidFill>
                  <a:srgbClr val="404040"/>
                </a:solidFill>
                <a:latin typeface="Montserrat" panose="00000500000000000000"/>
              </a:rPr>
              <a:t>Solveig </a:t>
            </a:r>
            <a:r>
              <a:rPr lang="en-US" sz="1700" b="1" dirty="0" err="1">
                <a:solidFill>
                  <a:srgbClr val="404040"/>
                </a:solidFill>
                <a:latin typeface="Montserrat" panose="00000500000000000000"/>
              </a:rPr>
              <a:t>Vasstveit</a:t>
            </a:r>
            <a:r>
              <a:rPr lang="en-US" sz="1700" b="1" dirty="0">
                <a:solidFill>
                  <a:srgbClr val="404040"/>
                </a:solidFill>
                <a:latin typeface="Montserrat" panose="00000500000000000000"/>
              </a:rPr>
              <a:t>, </a:t>
            </a:r>
            <a:r>
              <a:rPr lang="en-US" sz="1700" dirty="0">
                <a:solidFill>
                  <a:srgbClr val="404040"/>
                </a:solidFill>
                <a:latin typeface="Montserrat" panose="00000500000000000000"/>
              </a:rPr>
              <a:t>University of Bergen, Norway</a:t>
            </a:r>
          </a:p>
        </p:txBody>
      </p:sp>
    </p:spTree>
    <p:extLst>
      <p:ext uri="{BB962C8B-B14F-4D97-AF65-F5344CB8AC3E}">
        <p14:creationId xmlns:p14="http://schemas.microsoft.com/office/powerpoint/2010/main" val="2760450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SIAG/GS Business meeting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38149" y="237894"/>
            <a:ext cx="11915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404040"/>
                </a:solidFill>
                <a:latin typeface="Arvo" panose="02000000000000000000" pitchFamily="2" charset="0"/>
              </a:rPr>
              <a:t>SIAG/GS </a:t>
            </a:r>
            <a:r>
              <a:rPr lang="en-US" sz="3600" dirty="0">
                <a:solidFill>
                  <a:srgbClr val="00A79F"/>
                </a:solidFill>
                <a:latin typeface="Arvo" panose="02000000000000000000" pitchFamily="2" charset="0"/>
              </a:rPr>
              <a:t>Conference 2023</a:t>
            </a:r>
            <a:endParaRPr lang="en-US" sz="2800" dirty="0">
              <a:solidFill>
                <a:srgbClr val="00A79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341125"/>
            <a:ext cx="12192000" cy="747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sz="3200" b="1" dirty="0">
                <a:solidFill>
                  <a:schemeClr val="accent3"/>
                </a:solidFill>
                <a:latin typeface="Arvo" panose="02000000000000000000"/>
              </a:rPr>
              <a:t>SIAG/GS Career Prize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4158E-A778-3326-03ED-593AE5D802DE}"/>
              </a:ext>
            </a:extLst>
          </p:cNvPr>
          <p:cNvSpPr txBox="1"/>
          <p:nvPr/>
        </p:nvSpPr>
        <p:spPr>
          <a:xfrm>
            <a:off x="0" y="2047235"/>
            <a:ext cx="12192000" cy="747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sz="3200" b="1" dirty="0">
                <a:solidFill>
                  <a:schemeClr val="accent4"/>
                </a:solidFill>
                <a:latin typeface="Arvo" panose="02000000000000000000"/>
              </a:rPr>
              <a:t>SIAG/GS Early Career Prize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B3F0D8-B1E3-B2F3-67FF-1A547E5D8AA6}"/>
              </a:ext>
            </a:extLst>
          </p:cNvPr>
          <p:cNvSpPr txBox="1"/>
          <p:nvPr/>
        </p:nvSpPr>
        <p:spPr>
          <a:xfrm>
            <a:off x="2929269" y="1111787"/>
            <a:ext cx="61775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Montserrat" panose="00000500000000000000"/>
              </a:rPr>
              <a:t>Prize Presentations:</a:t>
            </a:r>
            <a:br>
              <a:rPr lang="en-US" sz="2400" b="1" dirty="0">
                <a:solidFill>
                  <a:schemeClr val="accent2"/>
                </a:solidFill>
                <a:latin typeface="Montserrat" panose="00000500000000000000"/>
              </a:rPr>
            </a:br>
            <a:r>
              <a:rPr lang="en-US" sz="2000" dirty="0">
                <a:solidFill>
                  <a:srgbClr val="333333"/>
                </a:solidFill>
                <a:latin typeface="Montserrat" panose="00000500000000000000"/>
              </a:rPr>
              <a:t>June 2, 8:00 – 8:10 AM, Plenary Hall</a:t>
            </a:r>
            <a:endParaRPr lang="en-US" sz="2400" dirty="0">
              <a:solidFill>
                <a:srgbClr val="333333"/>
              </a:solidFill>
              <a:latin typeface="Montserrat" panose="0000050000000000000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6CD99B-90D4-85C0-2131-F5A22E6D98A3}"/>
              </a:ext>
            </a:extLst>
          </p:cNvPr>
          <p:cNvSpPr txBox="1"/>
          <p:nvPr/>
        </p:nvSpPr>
        <p:spPr>
          <a:xfrm>
            <a:off x="0" y="4233937"/>
            <a:ext cx="1219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Montserrat" panose="00000500000000000000"/>
              </a:rPr>
              <a:t>Career Prize Lecture:</a:t>
            </a:r>
            <a:br>
              <a:rPr lang="en-US" sz="2400" b="1" dirty="0">
                <a:solidFill>
                  <a:schemeClr val="accent2"/>
                </a:solidFill>
                <a:latin typeface="Montserrat" panose="00000500000000000000"/>
              </a:rPr>
            </a:br>
            <a:r>
              <a:rPr lang="en-US" sz="2000" dirty="0">
                <a:solidFill>
                  <a:srgbClr val="333333"/>
                </a:solidFill>
                <a:latin typeface="Montserrat" panose="00000500000000000000"/>
              </a:rPr>
              <a:t>June 2, 8:10 AM – 8:55 AM</a:t>
            </a:r>
            <a:br>
              <a:rPr lang="en-US" sz="2000" dirty="0">
                <a:solidFill>
                  <a:srgbClr val="333333"/>
                </a:solidFill>
                <a:latin typeface="Montserrat" panose="00000500000000000000"/>
              </a:rPr>
            </a:br>
            <a:r>
              <a:rPr lang="en-US" sz="2000" dirty="0">
                <a:solidFill>
                  <a:srgbClr val="333333"/>
                </a:solidFill>
                <a:latin typeface="Montserrat" panose="00000500000000000000"/>
              </a:rPr>
              <a:t>Room: Plenary Hall</a:t>
            </a:r>
            <a:br>
              <a:rPr lang="en-US" sz="2000" dirty="0">
                <a:solidFill>
                  <a:srgbClr val="333333"/>
                </a:solidFill>
                <a:latin typeface="Montserrat" panose="00000500000000000000"/>
              </a:rPr>
            </a:br>
            <a:r>
              <a:rPr lang="en-US" sz="2000" dirty="0">
                <a:solidFill>
                  <a:srgbClr val="333333"/>
                </a:solidFill>
                <a:latin typeface="Montserrat" panose="00000500000000000000"/>
              </a:rPr>
              <a:t>Chair: Jan Martin </a:t>
            </a:r>
            <a:r>
              <a:rPr lang="en-US" sz="2000" dirty="0" err="1">
                <a:solidFill>
                  <a:srgbClr val="333333"/>
                </a:solidFill>
                <a:latin typeface="Montserrat" panose="00000500000000000000"/>
              </a:rPr>
              <a:t>Nordbotten</a:t>
            </a:r>
            <a:r>
              <a:rPr lang="en-US" sz="2000" dirty="0">
                <a:solidFill>
                  <a:srgbClr val="333333"/>
                </a:solidFill>
                <a:latin typeface="Montserrat" panose="00000500000000000000"/>
              </a:rPr>
              <a:t>, </a:t>
            </a:r>
            <a:r>
              <a:rPr lang="en-US" sz="2000" i="1" dirty="0">
                <a:solidFill>
                  <a:srgbClr val="333333"/>
                </a:solidFill>
                <a:latin typeface="Montserrat" panose="00000500000000000000"/>
              </a:rPr>
              <a:t>University of Bergen, Norway</a:t>
            </a:r>
            <a:endParaRPr lang="en-US" sz="2400" i="1" dirty="0">
              <a:solidFill>
                <a:srgbClr val="333333"/>
              </a:solidFill>
              <a:latin typeface="Montserrat" panose="0000050000000000000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E2529C-7B54-4798-F3B9-2C645AC8106C}"/>
              </a:ext>
            </a:extLst>
          </p:cNvPr>
          <p:cNvSpPr txBox="1"/>
          <p:nvPr/>
        </p:nvSpPr>
        <p:spPr>
          <a:xfrm>
            <a:off x="0" y="289832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A6B4C4"/>
                </a:solidFill>
                <a:latin typeface="Arvo" panose="02000000000000000000"/>
              </a:rPr>
              <a:t>*</a:t>
            </a:r>
            <a:endParaRPr lang="en-US" sz="2000" b="1" dirty="0">
              <a:solidFill>
                <a:srgbClr val="A6B4C4"/>
              </a:solidFill>
              <a:latin typeface="Arvo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464381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58952"/>
            <a:ext cx="12192000" cy="3566160"/>
          </a:xfrm>
        </p:spPr>
        <p:txBody>
          <a:bodyPr>
            <a:normAutofit/>
          </a:bodyPr>
          <a:lstStyle/>
          <a:p>
            <a:pPr algn="ctr"/>
            <a:r>
              <a:rPr lang="en-US" sz="7800" dirty="0">
                <a:solidFill>
                  <a:srgbClr val="808080"/>
                </a:solidFill>
              </a:rPr>
              <a:t>Future </a:t>
            </a:r>
            <a:r>
              <a:rPr lang="en-US" sz="7800" dirty="0">
                <a:solidFill>
                  <a:schemeClr val="bg1">
                    <a:lumMod val="50000"/>
                  </a:schemeClr>
                </a:solidFill>
              </a:rPr>
              <a:t>conferences</a:t>
            </a:r>
            <a:r>
              <a:rPr lang="en-US" sz="7800" dirty="0">
                <a:solidFill>
                  <a:srgbClr val="808080"/>
                </a:solidFill>
              </a:rPr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0" y="4455620"/>
            <a:ext cx="12191999" cy="11430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Location</a:t>
            </a:r>
            <a:endParaRPr lang="en-US" dirty="0"/>
          </a:p>
          <a:p>
            <a:pPr algn="ctr"/>
            <a:r>
              <a:rPr lang="en-US" dirty="0">
                <a:solidFill>
                  <a:schemeClr val="accent3"/>
                </a:solidFill>
              </a:rPr>
              <a:t>DATES</a:t>
            </a:r>
            <a:endParaRPr lang="en-US" dirty="0"/>
          </a:p>
          <a:p>
            <a:pPr algn="ctr"/>
            <a:r>
              <a:rPr lang="en-US">
                <a:solidFill>
                  <a:schemeClr val="accent4"/>
                </a:solidFill>
              </a:rPr>
              <a:t>themes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SIAG/GS Business meeting</a:t>
            </a:r>
          </a:p>
        </p:txBody>
      </p:sp>
    </p:spTree>
    <p:extLst>
      <p:ext uri="{BB962C8B-B14F-4D97-AF65-F5344CB8AC3E}">
        <p14:creationId xmlns:p14="http://schemas.microsoft.com/office/powerpoint/2010/main" val="32198166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SIAM 2019">
      <a:dk1>
        <a:sysClr val="windowText" lastClr="000000"/>
      </a:dk1>
      <a:lt1>
        <a:sysClr val="window" lastClr="FFFFFF"/>
      </a:lt1>
      <a:dk2>
        <a:srgbClr val="66676C"/>
      </a:dk2>
      <a:lt2>
        <a:srgbClr val="FDE48D"/>
      </a:lt2>
      <a:accent1>
        <a:srgbClr val="00A79F"/>
      </a:accent1>
      <a:accent2>
        <a:srgbClr val="006CB4"/>
      </a:accent2>
      <a:accent3>
        <a:srgbClr val="E06C2A"/>
      </a:accent3>
      <a:accent4>
        <a:srgbClr val="98C11D"/>
      </a:accent4>
      <a:accent5>
        <a:srgbClr val="EAAA00"/>
      </a:accent5>
      <a:accent6>
        <a:srgbClr val="00496A"/>
      </a:accent6>
      <a:hlink>
        <a:srgbClr val="43D1C0"/>
      </a:hlink>
      <a:folHlink>
        <a:srgbClr val="7A52C4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66497</TotalTime>
  <Words>1000</Words>
  <Application>Microsoft Office PowerPoint</Application>
  <PresentationFormat>Widescreen</PresentationFormat>
  <Paragraphs>233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Arvo</vt:lpstr>
      <vt:lpstr>Calibri</vt:lpstr>
      <vt:lpstr>Montserrat</vt:lpstr>
      <vt:lpstr>Proxima Nova Alt Bl</vt:lpstr>
      <vt:lpstr>Proxima Nova ScOsf Th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conferences?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Business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J. Fest</dc:creator>
  <cp:lastModifiedBy>Nicole Gawel</cp:lastModifiedBy>
  <cp:revision>374</cp:revision>
  <dcterms:created xsi:type="dcterms:W3CDTF">2019-01-10T15:08:54Z</dcterms:created>
  <dcterms:modified xsi:type="dcterms:W3CDTF">2023-06-05T19:30:29Z</dcterms:modified>
</cp:coreProperties>
</file>